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rte A" id="{034f62ec-aed7-cd81-7246-8eb9ed5a6f8e}">
          <p14:sldIdLst>
            <p14:sldId id="256"/>
            <p14:sldId id="257"/>
            <p14:sldId id="258"/>
            <p14:sldId id="259"/>
            <p14:sldId id="260"/>
            <p14:sldId id="261"/>
          </p14:sldIdLst>
        </p14:section>
        <p14:section name="Parte B" id="{211a4b5b-da58-1f35-45bb-418bf0970684}">
          <p14:sldIdLst>
            <p14:sldId id="262"/>
            <p14:sldId id="263"/>
            <p14:sldId id="26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presentamos el Sílabo interactivo de Toma de decisiones y comunicación estratégica en salud. Lo construimos Daniel Rodríguez y Juan Pablo Arrobo. Convierte el sílabo en un sitio que se explora desde el teléfono.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Nuestra materia forma parte de la Maestría en Gerencia de Salud. Hasta ahora el sílabo llegaba como un archivo P D F. Allí estaba todo, en un documento largo y fijo. El problema más claro apareció con las lecturas. Los artículos de consulta estaban nombrados en el sílabo. Aun así los estudiantes no sabían cómo se relacionaban con el desarrollo de la materia. Una lista no explica cuándo ni para qué leer cada artículo.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usan los estudiantes de la materia. Reciben un solo enlace. Al abrirlo encuentran el cronograma de las cuatro sesiones y el esquema de evaluación. También ven los recursos, la bibliografía y el contacto de los docentes. Además pueden llevar un seguimiento sencillo de sus tareas de cada semana. Todo está en español y en inglés. Se basa en la guía veintiuno del curso.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proceso tiene cuatro pasos. Primero partimos del sílabo aprobado y de la lista de recursos. Luego Claude generó el sitio a partir de ese material. Cada sección sale de una parte del sílabo. Después los docentes revisamos cada versión contra el sílabo y pedimos correcciones. Así llegamos a cinco versiones. Finalmente publicamos el sitio en GitHub Pages. La I A propone el contenido y el diseño. Las personas decidimos siempre qué se publica, qué fechas valen y qué recursos entran.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Comprobamos cuatro aspectos. El contenido y las fechas de las cuatro sesiones coinciden con el sílabo aprobado. En la última revisión encontramos una diferencia en el periodo y la corregimos. El sitio funciona en cuatro teléfonos distintos. Tres de tres colegas encontraron sencilla la navegación. La revisión docente sumó la versión en inglés y más recursos en cada versión. Todavía no lo probamos con estudiantes. Eso es por ahora una propuesta.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sitio no reemplaza las clases sincrónicas. Tampoco reemplaza a Moodle. Moodle sigue siendo el vínculo oficial para entregar tareas y rendir evaluaciones. No pide nombres ni correos. Las marcas de tareas quedan solo en el navegador del estudiante. El siguiente paso es enlazarlo al Moodle del curso y probarlo con estudiantes del próximo periodo.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Veamos el sitio. Esta es la pantalla que ve el estudiante al abrir el enlace. Arriba elige entre español e inglés. Debajo del título están las tres tareas más frecuentes. Ver la próxima actividad, encontrar las lecturas y contactar a los docentes. A la derecha hay un video de un minuto que resume la materia. Desde aquí se llega a cada sección.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es la sección de artículos de consulta. Aquí está la respuesta a nuestro problema. Cada artículo lleva la etiqueta de la semana en que se usa en clase. Además tiene un resumen breve y un resumen en audio. Incluye la referencia A P A y el enlace a la fuente original. Así el estudiante sabe qué leer y cuándo hacerlo, antes de abrirlo. Los dos artículos son de acceso abierto.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es la lista Mis tareas por semana. Las lecturas y actividades aparecen junto a la fecha de cada clase. El estudiante marca lo que ya hizo y ve su avance. El aviso es claro. Marcar aquí no entrega la tarea. Las entregas se hacen en el Aula Virtual. Las marcas quedan solo en su navegador y no se envían a nadie.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este sitio el sílabo deja de ser un documento fijo. Se convierte en una guía para cada semana. Esperamos dedicar menos tiempo a repetir fechas y más a la conversación en clase. El siguiente paso es probarlo con estudiantes desde Moodle. Le invitamos a abrir el enlace y adaptarlo a su materia. Muchas gracias.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SCURA">
    <p:bg>
      <p:bgPr>
        <a:solidFill>
          <a:srgbClr val="0B1020"/>
        </a:solidFill>
      </p:bgPr>
    </p:bg>
    <p:spTree>
      <p:nvGrpSpPr>
        <p:cNvPr id="1" name=""/>
        <p:cNvGrpSpPr/>
        <p:nvPr/>
      </p:nvGrpSpPr>
      <p:grpSpPr>
        <a:xfrm>
          <a:off x="0" y="0"/>
          <a:ext cx="0" cy="0"/>
          <a:chOff x="0" y="0"/>
          <a:chExt cx="0" cy="0"/>
        </a:xfrm>
      </p:grpSpPr>
      <p:sp>
        <p:nvSpPr>
          <p:cNvPr id="2" name="Text 0"/>
          <p:cNvSpPr/>
          <p:nvPr/>
        </p:nvSpPr>
        <p:spPr>
          <a:xfrm>
            <a:off x="457200" y="4773168"/>
            <a:ext cx="5943600" cy="274320"/>
          </a:xfrm>
          <a:prstGeom prst="rect">
            <a:avLst/>
          </a:prstGeom>
          <a:noFill/>
          <a:ln/>
        </p:spPr>
        <p:txBody>
          <a:bodyPr wrap="square" lIns="0" tIns="0" rIns="0" bIns="0" rtlCol="0" anchor="ctr"/>
          <a:lstStyle/>
          <a:p>
            <a:pPr indent="0" marL="0">
              <a:buNone/>
            </a:pPr>
            <a:r>
              <a:rPr lang="en-US" sz="1000" dirty="0">
                <a:solidFill>
                  <a:srgbClr val="9AA3B8"/>
                </a:solidFill>
                <a:latin typeface="Calibri" pitchFamily="34" charset="0"/>
                <a:ea typeface="Calibri" pitchFamily="34" charset="-122"/>
                <a:cs typeface="Calibri" pitchFamily="34" charset="-120"/>
              </a:rPr>
              <a:t>Vibe Coding CEDIA 2026 · Universidad UTE · UTPL</a:t>
            </a:r>
            <a:endParaRPr lang="en-US" sz="1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IDO">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773168"/>
            <a:ext cx="5943600" cy="274320"/>
          </a:xfrm>
          <a:prstGeom prst="rect">
            <a:avLst/>
          </a:prstGeom>
          <a:noFill/>
          <a:ln/>
        </p:spPr>
        <p:txBody>
          <a:bodyPr wrap="square" lIns="0" tIns="0" rIns="0" bIns="0" rtlCol="0" anchor="ctr"/>
          <a:lstStyle/>
          <a:p>
            <a:pPr indent="0" marL="0">
              <a:buNone/>
            </a:pPr>
            <a:r>
              <a:rPr lang="en-US" sz="1000" dirty="0">
                <a:solidFill>
                  <a:srgbClr val="6B7280"/>
                </a:solidFill>
                <a:latin typeface="Calibri" pitchFamily="34" charset="0"/>
                <a:ea typeface="Calibri" pitchFamily="34" charset="-122"/>
                <a:cs typeface="Calibri" pitchFamily="34" charset="-120"/>
              </a:rPr>
              <a:t>Vibe Coding CEDIA 2026 · Universidad UTE · UTPL</a:t>
            </a:r>
            <a:endParaRPr lang="en-US" sz="1000" dirty="0"/>
          </a:p>
        </p:txBody>
      </p:sp>
      <p:sp>
        <p:nvSpPr>
          <p:cNvPr id="3" name="Text 1"/>
          <p:cNvSpPr/>
          <p:nvPr>
            <p:ph idx="101" type="title" hasCustomPrompt="1"/>
          </p:nvPr>
        </p:nvSpPr>
        <p:spPr>
          <a:xfrm>
            <a:off x="457200" y="256032"/>
            <a:ext cx="8229600" cy="594360"/>
          </a:xfrm>
          <a:prstGeom prst="rect">
            <a:avLst/>
          </a:prstGeom>
          <a:noFill/>
          <a:ln/>
        </p:spPr>
        <p:txBody>
          <a:bodyPr wrap="square" rtlCol="0"/>
          <a:lstStyle>
            <a:lvl1pPr indent="0" marL="0">
              <a:buNone/>
              <a:defRPr lang="en-US" sz="2800" b="1" dirty="0">
                <a:solidFill>
                  <a:srgbClr val="0B1020"/>
                </a:solidFill>
                <a:latin typeface="Georgia" pitchFamily="34" charset="0"/>
                <a:ea typeface="Georgia" pitchFamily="34" charset="-122"/>
                <a:cs typeface="Georgia" pitchFamily="34" charset="-120"/>
              </a:defRPr>
            </a:lvl1pPr>
          </a:lstStyle>
          <a:p>
            <a:pPr indent="0" marL="0">
              <a:buNone/>
            </a:pPr>
            <a:endParaRPr lang="en-US" sz="28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3.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3.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3.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3.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darv1970.github.io/Silabo-V5/" TargetMode="External"/><Relationship Id="rId1" Type="http://schemas.openxmlformats.org/officeDocument/2006/relationships/image" Target="../media/image-10-1.png"/><Relationship Id="rId3" Type="http://schemas.openxmlformats.org/officeDocument/2006/relationships/image" Target="../media/image-10-2.png"/><Relationship Id="rId4" Type="http://schemas.openxmlformats.org/officeDocument/2006/relationships/slideLayout" Target="../slideLayouts/slideLayout2.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457200" y="502920"/>
            <a:ext cx="2743200" cy="320040"/>
          </a:xfrm>
          <a:prstGeom prst="rect">
            <a:avLst/>
          </a:prstGeom>
          <a:noFill/>
          <a:ln/>
        </p:spPr>
        <p:txBody>
          <a:bodyPr wrap="square" lIns="0" tIns="0" rIns="0" bIns="0" rtlCol="0" anchor="t"/>
          <a:lstStyle/>
          <a:p>
            <a:pPr indent="0" marL="0">
              <a:buNone/>
            </a:pPr>
            <a:r>
              <a:rPr lang="en-US" sz="1400" b="1" spc="200" kern="0" dirty="0">
                <a:solidFill>
                  <a:srgbClr val="FFC629"/>
                </a:solidFill>
                <a:latin typeface="Calibri" pitchFamily="34" charset="0"/>
                <a:ea typeface="Calibri" pitchFamily="34" charset="-122"/>
                <a:cs typeface="Calibri" pitchFamily="34" charset="-120"/>
              </a:rPr>
              <a:t>GUÍA 21</a:t>
            </a:r>
            <a:endParaRPr lang="en-US" sz="1400" dirty="0"/>
          </a:p>
        </p:txBody>
      </p:sp>
      <p:sp>
        <p:nvSpPr>
          <p:cNvPr id="3" name="Text 1"/>
          <p:cNvSpPr txBox="1"/>
          <p:nvPr/>
        </p:nvSpPr>
        <p:spPr>
          <a:xfrm>
            <a:off x="457200" y="822960"/>
            <a:ext cx="5669280" cy="777240"/>
          </a:xfrm>
          <a:prstGeom prst="rect">
            <a:avLst/>
          </a:prstGeom>
          <a:noFill/>
          <a:ln/>
        </p:spPr>
        <p:txBody>
          <a:bodyPr wrap="square" lIns="0" tIns="0" rIns="0" bIns="0" rtlCol="0" anchor="ctr"/>
          <a:lstStyle/>
          <a:p>
            <a:pPr indent="0" marL="0">
              <a:buNone/>
            </a:pPr>
            <a:r>
              <a:rPr lang="en-US" sz="3800" b="1" dirty="0">
                <a:solidFill>
                  <a:srgbClr val="FFFFFF"/>
                </a:solidFill>
                <a:latin typeface="Georgia" pitchFamily="34" charset="0"/>
                <a:ea typeface="Georgia" pitchFamily="34" charset="-122"/>
                <a:cs typeface="Georgia" pitchFamily="34" charset="-120"/>
              </a:rPr>
              <a:t>Sílabo interactivo</a:t>
            </a:r>
            <a:endParaRPr lang="en-US" sz="3800" dirty="0"/>
          </a:p>
        </p:txBody>
      </p:sp>
      <p:sp>
        <p:nvSpPr>
          <p:cNvPr id="4" name="Text 2"/>
          <p:cNvSpPr txBox="1"/>
          <p:nvPr/>
        </p:nvSpPr>
        <p:spPr>
          <a:xfrm>
            <a:off x="457200" y="1645920"/>
            <a:ext cx="5852160" cy="731520"/>
          </a:xfrm>
          <a:prstGeom prst="rect">
            <a:avLst/>
          </a:prstGeom>
          <a:noFill/>
          <a:ln/>
        </p:spPr>
        <p:txBody>
          <a:bodyPr wrap="square" lIns="0" tIns="0" rIns="0" bIns="0" rtlCol="0" anchor="t"/>
          <a:lstStyle/>
          <a:p>
            <a:pPr indent="0" marL="0">
              <a:buNone/>
            </a:pPr>
            <a:r>
              <a:rPr lang="en-US" sz="2000" dirty="0">
                <a:solidFill>
                  <a:srgbClr val="FFC629"/>
                </a:solidFill>
                <a:latin typeface="Calibri" pitchFamily="34" charset="0"/>
                <a:ea typeface="Calibri" pitchFamily="34" charset="-122"/>
                <a:cs typeface="Calibri" pitchFamily="34" charset="-120"/>
              </a:rPr>
              <a:t>Toma de decisiones y comunicación estratégica en salud</a:t>
            </a:r>
            <a:endParaRPr lang="en-US" sz="2000" dirty="0"/>
          </a:p>
        </p:txBody>
      </p:sp>
      <p:sp>
        <p:nvSpPr>
          <p:cNvPr id="5" name="Text 3"/>
          <p:cNvSpPr txBox="1"/>
          <p:nvPr/>
        </p:nvSpPr>
        <p:spPr>
          <a:xfrm>
            <a:off x="457200" y="2468880"/>
            <a:ext cx="5486400" cy="365760"/>
          </a:xfrm>
          <a:prstGeom prst="rect">
            <a:avLst/>
          </a:prstGeom>
          <a:noFill/>
          <a:ln/>
        </p:spPr>
        <p:txBody>
          <a:bodyPr wrap="square" lIns="0" tIns="0" rIns="0" bIns="0" rtlCol="0" anchor="t"/>
          <a:lstStyle/>
          <a:p>
            <a:pPr indent="0" marL="0">
              <a:buNone/>
            </a:pPr>
            <a:r>
              <a:rPr lang="en-US" sz="2000" i="1" dirty="0">
                <a:solidFill>
                  <a:srgbClr val="D6DAE6"/>
                </a:solidFill>
                <a:latin typeface="Calibri" pitchFamily="34" charset="0"/>
                <a:ea typeface="Calibri" pitchFamily="34" charset="-122"/>
                <a:cs typeface="Calibri" pitchFamily="34" charset="-120"/>
              </a:rPr>
              <a:t>Del PDF al teléfono</a:t>
            </a:r>
            <a:endParaRPr lang="en-US" sz="2000" dirty="0"/>
          </a:p>
        </p:txBody>
      </p:sp>
      <p:sp>
        <p:nvSpPr>
          <p:cNvPr id="6" name="Text 4"/>
          <p:cNvSpPr txBox="1"/>
          <p:nvPr/>
        </p:nvSpPr>
        <p:spPr>
          <a:xfrm>
            <a:off x="457200" y="3108960"/>
            <a:ext cx="5486400" cy="777240"/>
          </a:xfrm>
          <a:prstGeom prst="rect">
            <a:avLst/>
          </a:prstGeom>
          <a:noFill/>
          <a:ln/>
        </p:spPr>
        <p:txBody>
          <a:bodyPr wrap="square" lIns="0" tIns="0" rIns="0" bIns="0" rtlCol="0" anchor="t"/>
          <a:lstStyle/>
          <a:p>
            <a:pPr indent="0" marL="0">
              <a:spcAft>
                <a:spcPts val="400"/>
              </a:spcAft>
              <a:buNone/>
            </a:pPr>
            <a:r>
              <a:rPr lang="en-US" sz="1800" dirty="0">
                <a:solidFill>
                  <a:srgbClr val="FFFFFF"/>
                </a:solidFill>
                <a:latin typeface="Calibri" pitchFamily="34" charset="0"/>
                <a:ea typeface="Calibri" pitchFamily="34" charset="-122"/>
                <a:cs typeface="Calibri" pitchFamily="34" charset="-120"/>
              </a:rPr>
              <a:t>Daniel Rodríguez Villalba · UTE</a:t>
            </a:r>
            <a:endParaRPr lang="en-US" sz="1800" dirty="0"/>
          </a:p>
          <a:p>
            <a:pPr indent="0" marL="0">
              <a:spcAft>
                <a:spcPts val="400"/>
              </a:spcAft>
              <a:buNone/>
            </a:pPr>
            <a:r>
              <a:rPr lang="en-US" sz="1800" dirty="0">
                <a:solidFill>
                  <a:srgbClr val="FFFFFF"/>
                </a:solidFill>
                <a:latin typeface="Calibri" pitchFamily="34" charset="0"/>
                <a:ea typeface="Calibri" pitchFamily="34" charset="-122"/>
                <a:cs typeface="Calibri" pitchFamily="34" charset="-120"/>
              </a:rPr>
              <a:t>Juan Pablo Arrobo · UTPL</a:t>
            </a:r>
            <a:endParaRPr lang="en-US" sz="1800" dirty="0"/>
          </a:p>
        </p:txBody>
      </p:sp>
      <p:sp>
        <p:nvSpPr>
          <p:cNvPr id="7" name="Text 5"/>
          <p:cNvSpPr txBox="1"/>
          <p:nvPr/>
        </p:nvSpPr>
        <p:spPr>
          <a:xfrm>
            <a:off x="457200" y="4160520"/>
            <a:ext cx="5669280" cy="411480"/>
          </a:xfrm>
          <a:prstGeom prst="rect">
            <a:avLst/>
          </a:prstGeom>
          <a:noFill/>
          <a:ln/>
        </p:spPr>
        <p:txBody>
          <a:bodyPr wrap="square" lIns="0" tIns="0" rIns="0" bIns="0" rtlCol="0" anchor="t"/>
          <a:lstStyle/>
          <a:p>
            <a:pPr indent="0" marL="0">
              <a:buNone/>
            </a:pPr>
            <a:r>
              <a:rPr lang="en-US" sz="1200" i="1" dirty="0">
                <a:solidFill>
                  <a:srgbClr val="B8C0D0"/>
                </a:solidFill>
                <a:latin typeface="Calibri" pitchFamily="34" charset="0"/>
                <a:ea typeface="Calibri" pitchFamily="34" charset="-122"/>
                <a:cs typeface="Calibri" pitchFamily="34" charset="-120"/>
              </a:rPr>
              <a:t>Narración generada con voz de IA (ElevenLabs) y revisada por los autores</a:t>
            </a:r>
            <a:endParaRPr lang="en-US" sz="1200" dirty="0"/>
          </a:p>
        </p:txBody>
      </p:sp>
      <p:sp>
        <p:nvSpPr>
          <p:cNvPr id="8" name="Shape 6"/>
          <p:cNvSpPr/>
          <p:nvPr/>
        </p:nvSpPr>
        <p:spPr>
          <a:xfrm>
            <a:off x="6537960" y="502920"/>
            <a:ext cx="2103120" cy="3977640"/>
          </a:xfrm>
          <a:prstGeom prst="roundRect">
            <a:avLst>
              <a:gd name="adj" fmla="val 10870"/>
            </a:avLst>
          </a:prstGeom>
          <a:solidFill>
            <a:srgbClr val="1C2340"/>
          </a:solidFill>
          <a:ln w="19050">
            <a:solidFill>
              <a:srgbClr val="FFC629"/>
            </a:solidFill>
            <a:prstDash val="solid"/>
          </a:ln>
        </p:spPr>
      </p:sp>
      <p:pic>
        <p:nvPicPr>
          <p:cNvPr id="9" name="Image 0" descr="phone.png">    </p:cNvPr>
          <p:cNvPicPr>
            <a:picLocks noChangeAspect="1"/>
          </p:cNvPicPr>
          <p:nvPr/>
        </p:nvPicPr>
        <p:blipFill>
          <a:blip r:embed="rId1"/>
          <a:stretch>
            <a:fillRect/>
          </a:stretch>
        </p:blipFill>
        <p:spPr>
          <a:xfrm>
            <a:off x="6675120" y="713232"/>
            <a:ext cx="1828800" cy="3383280"/>
          </a:xfrm>
          <a:prstGeom prst="rect">
            <a:avLst/>
          </a:prstGeom>
        </p:spPr>
      </p:pic>
      <p:sp>
        <p:nvSpPr>
          <p:cNvPr id="10" name="Shape 7"/>
          <p:cNvSpPr/>
          <p:nvPr/>
        </p:nvSpPr>
        <p:spPr>
          <a:xfrm>
            <a:off x="7498080" y="4206240"/>
            <a:ext cx="182880" cy="182880"/>
          </a:xfrm>
          <a:prstGeom prst="ellipse">
            <a:avLst/>
          </a:prstGeom>
          <a:solidFill>
            <a:srgbClr val="FFC629"/>
          </a:solidFill>
          <a:ln w="12700">
            <a:solidFill>
              <a:srgbClr val="FFC629"/>
            </a:solidFill>
            <a:prstDash val="solid"/>
          </a:ln>
        </p:spPr>
      </p:sp>
      <p:sp>
        <p:nvSpPr>
          <p:cNvPr id="11" name="Text 8"/>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9AA3B8"/>
                </a:solidFill>
              </a:rPr>
              <a:t>1 / 10</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Las lecturas no se conectaban</a:t>
            </a:r>
            <a:endParaRPr lang="en-US" sz="2800" dirty="0"/>
          </a:p>
        </p:txBody>
      </p:sp>
      <p:sp>
        <p:nvSpPr>
          <p:cNvPr id="3" name="Shape 1"/>
          <p:cNvSpPr/>
          <p:nvPr/>
        </p:nvSpPr>
        <p:spPr>
          <a:xfrm>
            <a:off x="457200" y="1143000"/>
            <a:ext cx="2926080" cy="3291840"/>
          </a:xfrm>
          <a:prstGeom prst="roundRect">
            <a:avLst>
              <a:gd name="adj" fmla="val 3750"/>
            </a:avLst>
          </a:prstGeom>
          <a:solidFill>
            <a:srgbClr val="EEECFB"/>
          </a:solidFill>
          <a:ln w="12700">
            <a:solidFill>
              <a:srgbClr val="EEECFB"/>
            </a:solidFill>
            <a:prstDash val="solid"/>
          </a:ln>
          <a:effectLst>
            <a:outerShdw sx="100000" sy="100000" kx="0" ky="0" algn="bl" rotWithShape="0" blurRad="76200" dist="25400" dir="5400000">
              <a:srgbClr val="000000">
                <a:alpha val="12000"/>
              </a:srgbClr>
            </a:outerShdw>
          </a:effectLst>
        </p:spPr>
      </p:sp>
      <p:pic>
        <p:nvPicPr>
          <p:cNvPr id="4" name="Image 0" descr="preencoded.png">    </p:cNvPr>
          <p:cNvPicPr>
            <a:picLocks noChangeAspect="1"/>
          </p:cNvPicPr>
          <p:nvPr/>
        </p:nvPicPr>
        <p:blipFill>
          <a:blip r:embed="rId1"/>
          <a:stretch>
            <a:fillRect/>
          </a:stretch>
        </p:blipFill>
        <p:spPr>
          <a:xfrm>
            <a:off x="1463040" y="1417320"/>
            <a:ext cx="914400" cy="914400"/>
          </a:xfrm>
          <a:prstGeom prst="rect">
            <a:avLst/>
          </a:prstGeom>
        </p:spPr>
      </p:pic>
      <p:sp>
        <p:nvSpPr>
          <p:cNvPr id="5" name="Text 2"/>
          <p:cNvSpPr txBox="1"/>
          <p:nvPr/>
        </p:nvSpPr>
        <p:spPr>
          <a:xfrm>
            <a:off x="640080" y="2468880"/>
            <a:ext cx="2560320" cy="365760"/>
          </a:xfrm>
          <a:prstGeom prst="rect">
            <a:avLst/>
          </a:prstGeom>
          <a:noFill/>
          <a:ln/>
        </p:spPr>
        <p:txBody>
          <a:bodyPr wrap="square" lIns="0" tIns="0" rIns="0" bIns="0" rtlCol="0" anchor="t"/>
          <a:lstStyle/>
          <a:p>
            <a:pPr algn="ctr" indent="0" marL="0">
              <a:buNone/>
            </a:pPr>
            <a:r>
              <a:rPr lang="en-US" sz="1800" b="1" dirty="0">
                <a:solidFill>
                  <a:srgbClr val="5B4BDB"/>
                </a:solidFill>
                <a:latin typeface="Calibri" pitchFamily="34" charset="0"/>
                <a:ea typeface="Calibri" pitchFamily="34" charset="-122"/>
                <a:cs typeface="Calibri" pitchFamily="34" charset="-120"/>
              </a:rPr>
              <a:t>Sílabo en PDF</a:t>
            </a:r>
            <a:endParaRPr lang="en-US" sz="1800" dirty="0"/>
          </a:p>
        </p:txBody>
      </p:sp>
      <p:sp>
        <p:nvSpPr>
          <p:cNvPr id="6" name="Shape 3"/>
          <p:cNvSpPr/>
          <p:nvPr/>
        </p:nvSpPr>
        <p:spPr>
          <a:xfrm>
            <a:off x="914400" y="3017520"/>
            <a:ext cx="2011680" cy="109728"/>
          </a:xfrm>
          <a:prstGeom prst="roundRect">
            <a:avLst>
              <a:gd name="adj" fmla="val 50000"/>
            </a:avLst>
          </a:prstGeom>
          <a:solidFill>
            <a:srgbClr val="C9C3F2"/>
          </a:solidFill>
          <a:ln w="12700">
            <a:solidFill>
              <a:srgbClr val="C9C3F2"/>
            </a:solidFill>
            <a:prstDash val="solid"/>
          </a:ln>
        </p:spPr>
      </p:sp>
      <p:sp>
        <p:nvSpPr>
          <p:cNvPr id="7" name="Shape 4"/>
          <p:cNvSpPr/>
          <p:nvPr/>
        </p:nvSpPr>
        <p:spPr>
          <a:xfrm>
            <a:off x="914400" y="3291840"/>
            <a:ext cx="1645920" cy="109728"/>
          </a:xfrm>
          <a:prstGeom prst="roundRect">
            <a:avLst>
              <a:gd name="adj" fmla="val 50000"/>
            </a:avLst>
          </a:prstGeom>
          <a:solidFill>
            <a:srgbClr val="C9C3F2"/>
          </a:solidFill>
          <a:ln w="12700">
            <a:solidFill>
              <a:srgbClr val="C9C3F2"/>
            </a:solidFill>
            <a:prstDash val="solid"/>
          </a:ln>
        </p:spPr>
      </p:sp>
      <p:sp>
        <p:nvSpPr>
          <p:cNvPr id="8" name="Shape 5"/>
          <p:cNvSpPr/>
          <p:nvPr/>
        </p:nvSpPr>
        <p:spPr>
          <a:xfrm>
            <a:off x="914400" y="3566160"/>
            <a:ext cx="1828800" cy="109728"/>
          </a:xfrm>
          <a:prstGeom prst="roundRect">
            <a:avLst>
              <a:gd name="adj" fmla="val 50000"/>
            </a:avLst>
          </a:prstGeom>
          <a:solidFill>
            <a:srgbClr val="C9C3F2"/>
          </a:solidFill>
          <a:ln w="12700">
            <a:solidFill>
              <a:srgbClr val="C9C3F2"/>
            </a:solidFill>
            <a:prstDash val="solid"/>
          </a:ln>
        </p:spPr>
      </p:sp>
      <p:sp>
        <p:nvSpPr>
          <p:cNvPr id="9" name="Shape 6"/>
          <p:cNvSpPr/>
          <p:nvPr/>
        </p:nvSpPr>
        <p:spPr>
          <a:xfrm>
            <a:off x="914400" y="3840480"/>
            <a:ext cx="1280160" cy="109728"/>
          </a:xfrm>
          <a:prstGeom prst="roundRect">
            <a:avLst>
              <a:gd name="adj" fmla="val 50000"/>
            </a:avLst>
          </a:prstGeom>
          <a:solidFill>
            <a:srgbClr val="C9C3F2"/>
          </a:solidFill>
          <a:ln w="12700">
            <a:solidFill>
              <a:srgbClr val="C9C3F2"/>
            </a:solidFill>
            <a:prstDash val="solid"/>
          </a:ln>
        </p:spPr>
      </p:sp>
      <p:pic>
        <p:nvPicPr>
          <p:cNvPr id="10" name="Image 1" descr="preencoded.png">    </p:cNvPr>
          <p:cNvPicPr>
            <a:picLocks noChangeAspect="1"/>
          </p:cNvPicPr>
          <p:nvPr/>
        </p:nvPicPr>
        <p:blipFill>
          <a:blip r:embed="rId2"/>
          <a:stretch>
            <a:fillRect/>
          </a:stretch>
        </p:blipFill>
        <p:spPr>
          <a:xfrm>
            <a:off x="3840480" y="1234440"/>
            <a:ext cx="502920" cy="502920"/>
          </a:xfrm>
          <a:prstGeom prst="rect">
            <a:avLst/>
          </a:prstGeom>
        </p:spPr>
      </p:pic>
      <p:sp>
        <p:nvSpPr>
          <p:cNvPr id="11" name="Text 7"/>
          <p:cNvSpPr txBox="1"/>
          <p:nvPr/>
        </p:nvSpPr>
        <p:spPr>
          <a:xfrm>
            <a:off x="3840480" y="1874520"/>
            <a:ext cx="4754880" cy="2194560"/>
          </a:xfrm>
          <a:prstGeom prst="rect">
            <a:avLst/>
          </a:prstGeom>
          <a:noFill/>
          <a:ln/>
        </p:spPr>
        <p:txBody>
          <a:bodyPr wrap="square" lIns="0" tIns="0" rIns="0" bIns="0" rtlCol="0" anchor="t"/>
          <a:lstStyle/>
          <a:p>
            <a:pPr indent="0" marL="0">
              <a:buNone/>
            </a:pPr>
            <a:r>
              <a:rPr lang="en-US" sz="2600" i="1" dirty="0">
                <a:solidFill>
                  <a:srgbClr val="0B1020"/>
                </a:solidFill>
                <a:latin typeface="Georgia" pitchFamily="34" charset="0"/>
                <a:ea typeface="Georgia" pitchFamily="34" charset="-122"/>
                <a:cs typeface="Georgia" pitchFamily="34" charset="-120"/>
              </a:rPr>
              <a:t>Los artículos estaban en el sílabo, pero los estudiantes no sabían cuándo ni para qué leerlos.</a:t>
            </a:r>
            <a:endParaRPr lang="en-US" sz="2600" dirty="0"/>
          </a:p>
        </p:txBody>
      </p:sp>
      <p:sp>
        <p:nvSpPr>
          <p:cNvPr id="12" name="Text 8"/>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2 / 10</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La herramienta</a:t>
            </a:r>
            <a:endParaRPr lang="en-US" sz="2800" dirty="0"/>
          </a:p>
        </p:txBody>
      </p:sp>
      <p:sp>
        <p:nvSpPr>
          <p:cNvPr id="3" name="Shape 1"/>
          <p:cNvSpPr/>
          <p:nvPr/>
        </p:nvSpPr>
        <p:spPr>
          <a:xfrm>
            <a:off x="457200" y="1143000"/>
            <a:ext cx="2560320" cy="2743200"/>
          </a:xfrm>
          <a:prstGeom prst="roundRect">
            <a:avLst>
              <a:gd name="adj" fmla="val 4286"/>
            </a:avLst>
          </a:prstGeom>
          <a:solidFill>
            <a:srgbClr val="EEECFB"/>
          </a:solidFill>
          <a:ln w="12700">
            <a:solidFill>
              <a:srgbClr val="EEECFB"/>
            </a:solidFill>
            <a:prstDash val="solid"/>
          </a:ln>
          <a:effectLst>
            <a:outerShdw sx="100000" sy="100000" kx="0" ky="0" algn="bl" rotWithShape="0" blurRad="76200" dist="25400" dir="5400000">
              <a:srgbClr val="000000">
                <a:alpha val="12000"/>
              </a:srgbClr>
            </a:outerShdw>
          </a:effectLst>
        </p:spPr>
      </p:sp>
      <p:sp>
        <p:nvSpPr>
          <p:cNvPr id="4" name="Shape 2"/>
          <p:cNvSpPr/>
          <p:nvPr/>
        </p:nvSpPr>
        <p:spPr>
          <a:xfrm>
            <a:off x="731520" y="1371600"/>
            <a:ext cx="731520" cy="731520"/>
          </a:xfrm>
          <a:prstGeom prst="ellipse">
            <a:avLst/>
          </a:prstGeom>
          <a:solidFill>
            <a:srgbClr val="5B4BDB"/>
          </a:solidFill>
          <a:ln w="12700">
            <a:solidFill>
              <a:srgbClr val="5B4BDB"/>
            </a:solidFill>
            <a:prstDash val="solid"/>
          </a:ln>
        </p:spPr>
      </p:sp>
      <p:pic>
        <p:nvPicPr>
          <p:cNvPr id="5" name="Image 0" descr="preencoded.png">    </p:cNvPr>
          <p:cNvPicPr>
            <a:picLocks noChangeAspect="1"/>
          </p:cNvPicPr>
          <p:nvPr/>
        </p:nvPicPr>
        <p:blipFill>
          <a:blip r:embed="rId1"/>
          <a:stretch>
            <a:fillRect/>
          </a:stretch>
        </p:blipFill>
        <p:spPr>
          <a:xfrm>
            <a:off x="914400" y="1554480"/>
            <a:ext cx="365760" cy="365760"/>
          </a:xfrm>
          <a:prstGeom prst="rect">
            <a:avLst/>
          </a:prstGeom>
        </p:spPr>
      </p:pic>
      <p:sp>
        <p:nvSpPr>
          <p:cNvPr id="6" name="Text 3"/>
          <p:cNvSpPr txBox="1"/>
          <p:nvPr/>
        </p:nvSpPr>
        <p:spPr>
          <a:xfrm>
            <a:off x="731520" y="2286000"/>
            <a:ext cx="2103120" cy="411480"/>
          </a:xfrm>
          <a:prstGeom prst="rect">
            <a:avLst/>
          </a:prstGeom>
          <a:noFill/>
          <a:ln/>
        </p:spPr>
        <p:txBody>
          <a:bodyPr wrap="square" lIns="0" tIns="0" rIns="0" bIns="0" rtlCol="0" anchor="t"/>
          <a:lstStyle/>
          <a:p>
            <a:pPr indent="0" marL="0">
              <a:buNone/>
            </a:pPr>
            <a:r>
              <a:rPr lang="en-US" sz="2000" b="1" dirty="0">
                <a:solidFill>
                  <a:srgbClr val="5B4BDB"/>
                </a:solidFill>
                <a:latin typeface="Calibri" pitchFamily="34" charset="0"/>
                <a:ea typeface="Calibri" pitchFamily="34" charset="-122"/>
                <a:cs typeface="Calibri" pitchFamily="34" charset="-120"/>
              </a:rPr>
              <a:t>Quién la usa</a:t>
            </a:r>
            <a:endParaRPr lang="en-US" sz="2000" dirty="0"/>
          </a:p>
        </p:txBody>
      </p:sp>
      <p:sp>
        <p:nvSpPr>
          <p:cNvPr id="7" name="Text 4"/>
          <p:cNvSpPr txBox="1"/>
          <p:nvPr/>
        </p:nvSpPr>
        <p:spPr>
          <a:xfrm>
            <a:off x="731520" y="2743200"/>
            <a:ext cx="2103120" cy="1005840"/>
          </a:xfrm>
          <a:prstGeom prst="rect">
            <a:avLst/>
          </a:prstGeom>
          <a:noFill/>
          <a:ln/>
        </p:spPr>
        <p:txBody>
          <a:bodyPr wrap="square" lIns="0" tIns="0" rIns="0" bIns="0" rtlCol="0" anchor="t"/>
          <a:lstStyle/>
          <a:p>
            <a:pPr indent="0" marL="0">
              <a:buNone/>
            </a:pPr>
            <a:r>
              <a:rPr lang="en-US" sz="1800" dirty="0">
                <a:solidFill>
                  <a:srgbClr val="1F2937"/>
                </a:solidFill>
                <a:latin typeface="Calibri" pitchFamily="34" charset="0"/>
                <a:ea typeface="Calibri" pitchFamily="34" charset="-122"/>
                <a:cs typeface="Calibri" pitchFamily="34" charset="-120"/>
              </a:rPr>
              <a:t>Estudiantes de la materia</a:t>
            </a:r>
            <a:endParaRPr lang="en-US" sz="1800" dirty="0"/>
          </a:p>
        </p:txBody>
      </p:sp>
      <p:sp>
        <p:nvSpPr>
          <p:cNvPr id="8" name="Shape 5"/>
          <p:cNvSpPr/>
          <p:nvPr/>
        </p:nvSpPr>
        <p:spPr>
          <a:xfrm>
            <a:off x="3291840" y="1143000"/>
            <a:ext cx="2560320" cy="2743200"/>
          </a:xfrm>
          <a:prstGeom prst="roundRect">
            <a:avLst>
              <a:gd name="adj" fmla="val 4286"/>
            </a:avLst>
          </a:prstGeom>
          <a:solidFill>
            <a:srgbClr val="E6F4F2"/>
          </a:solidFill>
          <a:ln w="12700">
            <a:solidFill>
              <a:srgbClr val="E6F4F2"/>
            </a:solidFill>
            <a:prstDash val="solid"/>
          </a:ln>
          <a:effectLst>
            <a:outerShdw sx="100000" sy="100000" kx="0" ky="0" algn="bl" rotWithShape="0" blurRad="76200" dist="25400" dir="5400000">
              <a:srgbClr val="000000">
                <a:alpha val="12000"/>
              </a:srgbClr>
            </a:outerShdw>
          </a:effectLst>
        </p:spPr>
      </p:sp>
      <p:sp>
        <p:nvSpPr>
          <p:cNvPr id="9" name="Shape 6"/>
          <p:cNvSpPr/>
          <p:nvPr/>
        </p:nvSpPr>
        <p:spPr>
          <a:xfrm>
            <a:off x="3566160" y="1371600"/>
            <a:ext cx="731520" cy="731520"/>
          </a:xfrm>
          <a:prstGeom prst="ellipse">
            <a:avLst/>
          </a:prstGeom>
          <a:solidFill>
            <a:srgbClr val="0D9488"/>
          </a:solidFill>
          <a:ln w="12700">
            <a:solidFill>
              <a:srgbClr val="0D9488"/>
            </a:solidFill>
            <a:prstDash val="solid"/>
          </a:ln>
        </p:spPr>
      </p:sp>
      <p:pic>
        <p:nvPicPr>
          <p:cNvPr id="10" name="Image 1" descr="preencoded.png">    </p:cNvPr>
          <p:cNvPicPr>
            <a:picLocks noChangeAspect="1"/>
          </p:cNvPicPr>
          <p:nvPr/>
        </p:nvPicPr>
        <p:blipFill>
          <a:blip r:embed="rId2"/>
          <a:stretch>
            <a:fillRect/>
          </a:stretch>
        </p:blipFill>
        <p:spPr>
          <a:xfrm>
            <a:off x="3749040" y="1554480"/>
            <a:ext cx="365760" cy="365760"/>
          </a:xfrm>
          <a:prstGeom prst="rect">
            <a:avLst/>
          </a:prstGeom>
        </p:spPr>
      </p:pic>
      <p:sp>
        <p:nvSpPr>
          <p:cNvPr id="11" name="Text 7"/>
          <p:cNvSpPr txBox="1"/>
          <p:nvPr/>
        </p:nvSpPr>
        <p:spPr>
          <a:xfrm>
            <a:off x="3566160" y="2286000"/>
            <a:ext cx="2103120" cy="411480"/>
          </a:xfrm>
          <a:prstGeom prst="rect">
            <a:avLst/>
          </a:prstGeom>
          <a:noFill/>
          <a:ln/>
        </p:spPr>
        <p:txBody>
          <a:bodyPr wrap="square" lIns="0" tIns="0" rIns="0" bIns="0" rtlCol="0" anchor="t"/>
          <a:lstStyle/>
          <a:p>
            <a:pPr indent="0" marL="0">
              <a:buNone/>
            </a:pPr>
            <a:r>
              <a:rPr lang="en-US" sz="2000" b="1" dirty="0">
                <a:solidFill>
                  <a:srgbClr val="0D9488"/>
                </a:solidFill>
                <a:latin typeface="Calibri" pitchFamily="34" charset="0"/>
                <a:ea typeface="Calibri" pitchFamily="34" charset="-122"/>
                <a:cs typeface="Calibri" pitchFamily="34" charset="-120"/>
              </a:rPr>
              <a:t>Qué recibe</a:t>
            </a:r>
            <a:endParaRPr lang="en-US" sz="2000" dirty="0"/>
          </a:p>
        </p:txBody>
      </p:sp>
      <p:sp>
        <p:nvSpPr>
          <p:cNvPr id="12" name="Text 8"/>
          <p:cNvSpPr txBox="1"/>
          <p:nvPr/>
        </p:nvSpPr>
        <p:spPr>
          <a:xfrm>
            <a:off x="3566160" y="2743200"/>
            <a:ext cx="2103120" cy="1005840"/>
          </a:xfrm>
          <a:prstGeom prst="rect">
            <a:avLst/>
          </a:prstGeom>
          <a:noFill/>
          <a:ln/>
        </p:spPr>
        <p:txBody>
          <a:bodyPr wrap="square" lIns="0" tIns="0" rIns="0" bIns="0" rtlCol="0" anchor="t"/>
          <a:lstStyle/>
          <a:p>
            <a:pPr indent="0" marL="0">
              <a:buNone/>
            </a:pPr>
            <a:r>
              <a:rPr lang="en-US" sz="1800" dirty="0">
                <a:solidFill>
                  <a:srgbClr val="1F2937"/>
                </a:solidFill>
                <a:latin typeface="Calibri" pitchFamily="34" charset="0"/>
                <a:ea typeface="Calibri" pitchFamily="34" charset="-122"/>
                <a:cs typeface="Calibri" pitchFamily="34" charset="-120"/>
              </a:rPr>
              <a:t>Un enlace bilingüe</a:t>
            </a:r>
            <a:endParaRPr lang="en-US" sz="1800" dirty="0"/>
          </a:p>
        </p:txBody>
      </p:sp>
      <p:sp>
        <p:nvSpPr>
          <p:cNvPr id="13" name="Shape 9"/>
          <p:cNvSpPr/>
          <p:nvPr/>
        </p:nvSpPr>
        <p:spPr>
          <a:xfrm>
            <a:off x="6126480" y="1143000"/>
            <a:ext cx="2560320" cy="2743200"/>
          </a:xfrm>
          <a:prstGeom prst="roundRect">
            <a:avLst>
              <a:gd name="adj" fmla="val 4286"/>
            </a:avLst>
          </a:prstGeom>
          <a:solidFill>
            <a:srgbClr val="EEECFB"/>
          </a:solidFill>
          <a:ln w="12700">
            <a:solidFill>
              <a:srgbClr val="EEECFB"/>
            </a:solidFill>
            <a:prstDash val="solid"/>
          </a:ln>
          <a:effectLst>
            <a:outerShdw sx="100000" sy="100000" kx="0" ky="0" algn="bl" rotWithShape="0" blurRad="76200" dist="25400" dir="5400000">
              <a:srgbClr val="000000">
                <a:alpha val="12000"/>
              </a:srgbClr>
            </a:outerShdw>
          </a:effectLst>
        </p:spPr>
      </p:sp>
      <p:sp>
        <p:nvSpPr>
          <p:cNvPr id="14" name="Shape 10"/>
          <p:cNvSpPr/>
          <p:nvPr/>
        </p:nvSpPr>
        <p:spPr>
          <a:xfrm>
            <a:off x="6400800" y="1371600"/>
            <a:ext cx="731520" cy="731520"/>
          </a:xfrm>
          <a:prstGeom prst="ellipse">
            <a:avLst/>
          </a:prstGeom>
          <a:solidFill>
            <a:srgbClr val="5B4BDB"/>
          </a:solidFill>
          <a:ln w="12700">
            <a:solidFill>
              <a:srgbClr val="5B4BDB"/>
            </a:solidFill>
            <a:prstDash val="solid"/>
          </a:ln>
        </p:spPr>
      </p:sp>
      <p:pic>
        <p:nvPicPr>
          <p:cNvPr id="15" name="Image 2" descr="preencoded.png">    </p:cNvPr>
          <p:cNvPicPr>
            <a:picLocks noChangeAspect="1"/>
          </p:cNvPicPr>
          <p:nvPr/>
        </p:nvPicPr>
        <p:blipFill>
          <a:blip r:embed="rId3"/>
          <a:stretch>
            <a:fillRect/>
          </a:stretch>
        </p:blipFill>
        <p:spPr>
          <a:xfrm>
            <a:off x="6583680" y="1554480"/>
            <a:ext cx="365760" cy="365760"/>
          </a:xfrm>
          <a:prstGeom prst="rect">
            <a:avLst/>
          </a:prstGeom>
        </p:spPr>
      </p:pic>
      <p:sp>
        <p:nvSpPr>
          <p:cNvPr id="16" name="Text 11"/>
          <p:cNvSpPr txBox="1"/>
          <p:nvPr/>
        </p:nvSpPr>
        <p:spPr>
          <a:xfrm>
            <a:off x="6400800" y="2286000"/>
            <a:ext cx="2103120" cy="411480"/>
          </a:xfrm>
          <a:prstGeom prst="rect">
            <a:avLst/>
          </a:prstGeom>
          <a:noFill/>
          <a:ln/>
        </p:spPr>
        <p:txBody>
          <a:bodyPr wrap="square" lIns="0" tIns="0" rIns="0" bIns="0" rtlCol="0" anchor="t"/>
          <a:lstStyle/>
          <a:p>
            <a:pPr indent="0" marL="0">
              <a:buNone/>
            </a:pPr>
            <a:r>
              <a:rPr lang="en-US" sz="2000" b="1" dirty="0">
                <a:solidFill>
                  <a:srgbClr val="5B4BDB"/>
                </a:solidFill>
                <a:latin typeface="Calibri" pitchFamily="34" charset="0"/>
                <a:ea typeface="Calibri" pitchFamily="34" charset="-122"/>
                <a:cs typeface="Calibri" pitchFamily="34" charset="-120"/>
              </a:rPr>
              <a:t>Qué encuentra</a:t>
            </a:r>
            <a:endParaRPr lang="en-US" sz="2000" dirty="0"/>
          </a:p>
        </p:txBody>
      </p:sp>
      <p:sp>
        <p:nvSpPr>
          <p:cNvPr id="17" name="Text 12"/>
          <p:cNvSpPr txBox="1"/>
          <p:nvPr/>
        </p:nvSpPr>
        <p:spPr>
          <a:xfrm>
            <a:off x="6400800" y="2743200"/>
            <a:ext cx="2103120" cy="1005840"/>
          </a:xfrm>
          <a:prstGeom prst="rect">
            <a:avLst/>
          </a:prstGeom>
          <a:noFill/>
          <a:ln/>
        </p:spPr>
        <p:txBody>
          <a:bodyPr wrap="square" lIns="0" tIns="0" rIns="0" bIns="0" rtlCol="0" anchor="t"/>
          <a:lstStyle/>
          <a:p>
            <a:pPr indent="0" marL="0">
              <a:buNone/>
            </a:pPr>
            <a:r>
              <a:rPr lang="en-US" sz="1800" dirty="0">
                <a:solidFill>
                  <a:srgbClr val="1F2937"/>
                </a:solidFill>
                <a:latin typeface="Calibri" pitchFamily="34" charset="0"/>
                <a:ea typeface="Calibri" pitchFamily="34" charset="-122"/>
                <a:cs typeface="Calibri" pitchFamily="34" charset="-120"/>
              </a:rPr>
              <a:t>Cronograma, evaluación, recursos, contacto y tareas</a:t>
            </a:r>
            <a:endParaRPr lang="en-US" sz="1800" dirty="0"/>
          </a:p>
        </p:txBody>
      </p:sp>
      <p:sp>
        <p:nvSpPr>
          <p:cNvPr id="18" name="Shape 13"/>
          <p:cNvSpPr/>
          <p:nvPr/>
        </p:nvSpPr>
        <p:spPr>
          <a:xfrm>
            <a:off x="457200" y="4206240"/>
            <a:ext cx="1188720" cy="365760"/>
          </a:xfrm>
          <a:prstGeom prst="roundRect">
            <a:avLst>
              <a:gd name="adj" fmla="val 50000"/>
            </a:avLst>
          </a:prstGeom>
          <a:solidFill>
            <a:srgbClr val="0B1020"/>
          </a:solidFill>
          <a:ln w="12700">
            <a:solidFill>
              <a:srgbClr val="0B1020"/>
            </a:solidFill>
            <a:prstDash val="solid"/>
          </a:ln>
        </p:spPr>
      </p:sp>
      <p:sp>
        <p:nvSpPr>
          <p:cNvPr id="19" name="Text 14"/>
          <p:cNvSpPr txBox="1"/>
          <p:nvPr/>
        </p:nvSpPr>
        <p:spPr>
          <a:xfrm>
            <a:off x="457200" y="4206240"/>
            <a:ext cx="1188720" cy="365760"/>
          </a:xfrm>
          <a:prstGeom prst="rect">
            <a:avLst/>
          </a:prstGeom>
          <a:noFill/>
          <a:ln/>
        </p:spPr>
        <p:txBody>
          <a:bodyPr wrap="square" lIns="0" tIns="0" rIns="0" bIns="0" rtlCol="0" anchor="ctr"/>
          <a:lstStyle/>
          <a:p>
            <a:pPr algn="ctr" indent="0" marL="0">
              <a:buNone/>
            </a:pPr>
            <a:r>
              <a:rPr lang="en-US" sz="1400" b="1" dirty="0">
                <a:solidFill>
                  <a:srgbClr val="FFC629"/>
                </a:solidFill>
                <a:latin typeface="Calibri" pitchFamily="34" charset="0"/>
                <a:ea typeface="Calibri" pitchFamily="34" charset="-122"/>
                <a:cs typeface="Calibri" pitchFamily="34" charset="-120"/>
              </a:rPr>
              <a:t>Guía 21</a:t>
            </a:r>
            <a:endParaRPr lang="en-US" sz="1400" dirty="0"/>
          </a:p>
        </p:txBody>
      </p:sp>
      <p:sp>
        <p:nvSpPr>
          <p:cNvPr id="20" name="Text 15"/>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3 / 10</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Cuatro pasos, decisión humana</a:t>
            </a:r>
            <a:endParaRPr lang="en-US" sz="2800" dirty="0"/>
          </a:p>
        </p:txBody>
      </p:sp>
      <p:sp>
        <p:nvSpPr>
          <p:cNvPr id="3" name="Shape 1"/>
          <p:cNvSpPr/>
          <p:nvPr/>
        </p:nvSpPr>
        <p:spPr>
          <a:xfrm>
            <a:off x="457200" y="1143000"/>
            <a:ext cx="1874520" cy="2331720"/>
          </a:xfrm>
          <a:prstGeom prst="roundRect">
            <a:avLst>
              <a:gd name="adj" fmla="val 5854"/>
            </a:avLst>
          </a:prstGeom>
          <a:solidFill>
            <a:srgbClr val="F4F5F9"/>
          </a:solidFill>
          <a:ln w="12700">
            <a:solidFill>
              <a:srgbClr val="F4F5F9"/>
            </a:solidFill>
            <a:prstDash val="solid"/>
          </a:ln>
          <a:effectLst>
            <a:outerShdw sx="100000" sy="100000" kx="0" ky="0" algn="bl" rotWithShape="0" blurRad="76200" dist="25400" dir="5400000">
              <a:srgbClr val="000000">
                <a:alpha val="12000"/>
              </a:srgbClr>
            </a:outerShdw>
          </a:effectLst>
        </p:spPr>
      </p:sp>
      <p:sp>
        <p:nvSpPr>
          <p:cNvPr id="4" name="Shape 2"/>
          <p:cNvSpPr/>
          <p:nvPr/>
        </p:nvSpPr>
        <p:spPr>
          <a:xfrm>
            <a:off x="1024128" y="1325880"/>
            <a:ext cx="731520" cy="731520"/>
          </a:xfrm>
          <a:prstGeom prst="ellipse">
            <a:avLst/>
          </a:prstGeom>
          <a:solidFill>
            <a:srgbClr val="5B4BDB"/>
          </a:solidFill>
          <a:ln w="12700">
            <a:solidFill>
              <a:srgbClr val="5B4BDB"/>
            </a:solidFill>
            <a:prstDash val="solid"/>
          </a:ln>
        </p:spPr>
      </p:sp>
      <p:pic>
        <p:nvPicPr>
          <p:cNvPr id="5" name="Image 0" descr="preencoded.png">    </p:cNvPr>
          <p:cNvPicPr>
            <a:picLocks noChangeAspect="1"/>
          </p:cNvPicPr>
          <p:nvPr/>
        </p:nvPicPr>
        <p:blipFill>
          <a:blip r:embed="rId1"/>
          <a:stretch>
            <a:fillRect/>
          </a:stretch>
        </p:blipFill>
        <p:spPr>
          <a:xfrm>
            <a:off x="1207008" y="1508760"/>
            <a:ext cx="365760" cy="365760"/>
          </a:xfrm>
          <a:prstGeom prst="rect">
            <a:avLst/>
          </a:prstGeom>
        </p:spPr>
      </p:pic>
      <p:sp>
        <p:nvSpPr>
          <p:cNvPr id="6" name="Text 3"/>
          <p:cNvSpPr txBox="1"/>
          <p:nvPr/>
        </p:nvSpPr>
        <p:spPr>
          <a:xfrm>
            <a:off x="594360" y="1234440"/>
            <a:ext cx="365760" cy="365760"/>
          </a:xfrm>
          <a:prstGeom prst="rect">
            <a:avLst/>
          </a:prstGeom>
          <a:noFill/>
          <a:ln/>
        </p:spPr>
        <p:txBody>
          <a:bodyPr wrap="square" lIns="0" tIns="0" rIns="0" bIns="0" rtlCol="0" anchor="t"/>
          <a:lstStyle/>
          <a:p>
            <a:pPr indent="0" marL="0">
              <a:buNone/>
            </a:pPr>
            <a:r>
              <a:rPr lang="en-US" sz="1800" b="1" dirty="0">
                <a:solidFill>
                  <a:srgbClr val="5B4BDB"/>
                </a:solidFill>
                <a:latin typeface="Georgia" pitchFamily="34" charset="0"/>
                <a:ea typeface="Georgia" pitchFamily="34" charset="-122"/>
                <a:cs typeface="Georgia" pitchFamily="34" charset="-120"/>
              </a:rPr>
              <a:t>1</a:t>
            </a:r>
            <a:endParaRPr lang="en-US" sz="1800" dirty="0"/>
          </a:p>
        </p:txBody>
      </p:sp>
      <p:sp>
        <p:nvSpPr>
          <p:cNvPr id="7" name="Text 4"/>
          <p:cNvSpPr txBox="1"/>
          <p:nvPr/>
        </p:nvSpPr>
        <p:spPr>
          <a:xfrm>
            <a:off x="594360" y="2194560"/>
            <a:ext cx="1600200" cy="1097280"/>
          </a:xfrm>
          <a:prstGeom prst="rect">
            <a:avLst/>
          </a:prstGeom>
          <a:noFill/>
          <a:ln/>
        </p:spPr>
        <p:txBody>
          <a:bodyPr wrap="square" lIns="0" tIns="0" rIns="0" bIns="0" rtlCol="0" anchor="t"/>
          <a:lstStyle/>
          <a:p>
            <a:pPr algn="ctr" indent="0" marL="0">
              <a:buNone/>
            </a:pPr>
            <a:r>
              <a:rPr lang="en-US" sz="1800" dirty="0">
                <a:solidFill>
                  <a:srgbClr val="1F2937"/>
                </a:solidFill>
                <a:latin typeface="Calibri" pitchFamily="34" charset="0"/>
                <a:ea typeface="Calibri" pitchFamily="34" charset="-122"/>
                <a:cs typeface="Calibri" pitchFamily="34" charset="-120"/>
              </a:rPr>
              <a:t>Sílabo aprobado</a:t>
            </a:r>
            <a:endParaRPr lang="en-US" sz="1800" dirty="0"/>
          </a:p>
        </p:txBody>
      </p:sp>
      <p:pic>
        <p:nvPicPr>
          <p:cNvPr id="8" name="Image 1" descr="preencoded.png">    </p:cNvPr>
          <p:cNvPicPr>
            <a:picLocks noChangeAspect="1"/>
          </p:cNvPicPr>
          <p:nvPr/>
        </p:nvPicPr>
        <p:blipFill>
          <a:blip r:embed="rId2"/>
          <a:stretch>
            <a:fillRect/>
          </a:stretch>
        </p:blipFill>
        <p:spPr>
          <a:xfrm>
            <a:off x="2359152" y="2194560"/>
            <a:ext cx="201168" cy="201168"/>
          </a:xfrm>
          <a:prstGeom prst="rect">
            <a:avLst/>
          </a:prstGeom>
        </p:spPr>
      </p:pic>
      <p:sp>
        <p:nvSpPr>
          <p:cNvPr id="9" name="Shape 5"/>
          <p:cNvSpPr/>
          <p:nvPr/>
        </p:nvSpPr>
        <p:spPr>
          <a:xfrm>
            <a:off x="2606040" y="1143000"/>
            <a:ext cx="1874520" cy="2331720"/>
          </a:xfrm>
          <a:prstGeom prst="roundRect">
            <a:avLst>
              <a:gd name="adj" fmla="val 5854"/>
            </a:avLst>
          </a:prstGeom>
          <a:solidFill>
            <a:srgbClr val="F4F5F9"/>
          </a:solidFill>
          <a:ln w="12700">
            <a:solidFill>
              <a:srgbClr val="F4F5F9"/>
            </a:solidFill>
            <a:prstDash val="solid"/>
          </a:ln>
          <a:effectLst>
            <a:outerShdw sx="100000" sy="100000" kx="0" ky="0" algn="bl" rotWithShape="0" blurRad="76200" dist="25400" dir="5400000">
              <a:srgbClr val="000000">
                <a:alpha val="12000"/>
              </a:srgbClr>
            </a:outerShdw>
          </a:effectLst>
        </p:spPr>
      </p:sp>
      <p:sp>
        <p:nvSpPr>
          <p:cNvPr id="10" name="Shape 6"/>
          <p:cNvSpPr/>
          <p:nvPr/>
        </p:nvSpPr>
        <p:spPr>
          <a:xfrm>
            <a:off x="3172968" y="1325880"/>
            <a:ext cx="731520" cy="731520"/>
          </a:xfrm>
          <a:prstGeom prst="ellipse">
            <a:avLst/>
          </a:prstGeom>
          <a:solidFill>
            <a:srgbClr val="5B4BDB"/>
          </a:solidFill>
          <a:ln w="12700">
            <a:solidFill>
              <a:srgbClr val="5B4BDB"/>
            </a:solidFill>
            <a:prstDash val="solid"/>
          </a:ln>
        </p:spPr>
      </p:sp>
      <p:pic>
        <p:nvPicPr>
          <p:cNvPr id="11" name="Image 2" descr="preencoded.png">    </p:cNvPr>
          <p:cNvPicPr>
            <a:picLocks noChangeAspect="1"/>
          </p:cNvPicPr>
          <p:nvPr/>
        </p:nvPicPr>
        <p:blipFill>
          <a:blip r:embed="rId3"/>
          <a:stretch>
            <a:fillRect/>
          </a:stretch>
        </p:blipFill>
        <p:spPr>
          <a:xfrm>
            <a:off x="3355848" y="1508760"/>
            <a:ext cx="365760" cy="365760"/>
          </a:xfrm>
          <a:prstGeom prst="rect">
            <a:avLst/>
          </a:prstGeom>
        </p:spPr>
      </p:pic>
      <p:sp>
        <p:nvSpPr>
          <p:cNvPr id="12" name="Text 7"/>
          <p:cNvSpPr txBox="1"/>
          <p:nvPr/>
        </p:nvSpPr>
        <p:spPr>
          <a:xfrm>
            <a:off x="2743200" y="1234440"/>
            <a:ext cx="365760" cy="365760"/>
          </a:xfrm>
          <a:prstGeom prst="rect">
            <a:avLst/>
          </a:prstGeom>
          <a:noFill/>
          <a:ln/>
        </p:spPr>
        <p:txBody>
          <a:bodyPr wrap="square" lIns="0" tIns="0" rIns="0" bIns="0" rtlCol="0" anchor="t"/>
          <a:lstStyle/>
          <a:p>
            <a:pPr indent="0" marL="0">
              <a:buNone/>
            </a:pPr>
            <a:r>
              <a:rPr lang="en-US" sz="1800" b="1" dirty="0">
                <a:solidFill>
                  <a:srgbClr val="5B4BDB"/>
                </a:solidFill>
                <a:latin typeface="Georgia" pitchFamily="34" charset="0"/>
                <a:ea typeface="Georgia" pitchFamily="34" charset="-122"/>
                <a:cs typeface="Georgia" pitchFamily="34" charset="-120"/>
              </a:rPr>
              <a:t>2</a:t>
            </a:r>
            <a:endParaRPr lang="en-US" sz="1800" dirty="0"/>
          </a:p>
        </p:txBody>
      </p:sp>
      <p:sp>
        <p:nvSpPr>
          <p:cNvPr id="13" name="Text 8"/>
          <p:cNvSpPr txBox="1"/>
          <p:nvPr/>
        </p:nvSpPr>
        <p:spPr>
          <a:xfrm>
            <a:off x="2743200" y="2194560"/>
            <a:ext cx="1600200" cy="1097280"/>
          </a:xfrm>
          <a:prstGeom prst="rect">
            <a:avLst/>
          </a:prstGeom>
          <a:noFill/>
          <a:ln/>
        </p:spPr>
        <p:txBody>
          <a:bodyPr wrap="square" lIns="0" tIns="0" rIns="0" bIns="0" rtlCol="0" anchor="t"/>
          <a:lstStyle/>
          <a:p>
            <a:pPr algn="ctr" indent="0" marL="0">
              <a:buNone/>
            </a:pPr>
            <a:r>
              <a:rPr lang="en-US" sz="1800" dirty="0">
                <a:solidFill>
                  <a:srgbClr val="1F2937"/>
                </a:solidFill>
                <a:latin typeface="Calibri" pitchFamily="34" charset="0"/>
                <a:ea typeface="Calibri" pitchFamily="34" charset="-122"/>
                <a:cs typeface="Calibri" pitchFamily="34" charset="-120"/>
              </a:rPr>
              <a:t>Claude genera el sitio</a:t>
            </a:r>
            <a:endParaRPr lang="en-US" sz="1800" dirty="0"/>
          </a:p>
        </p:txBody>
      </p:sp>
      <p:pic>
        <p:nvPicPr>
          <p:cNvPr id="14" name="Image 3" descr="preencoded.png">    </p:cNvPr>
          <p:cNvPicPr>
            <a:picLocks noChangeAspect="1"/>
          </p:cNvPicPr>
          <p:nvPr/>
        </p:nvPicPr>
        <p:blipFill>
          <a:blip r:embed="rId4"/>
          <a:stretch>
            <a:fillRect/>
          </a:stretch>
        </p:blipFill>
        <p:spPr>
          <a:xfrm>
            <a:off x="4507992" y="2194560"/>
            <a:ext cx="201168" cy="201168"/>
          </a:xfrm>
          <a:prstGeom prst="rect">
            <a:avLst/>
          </a:prstGeom>
        </p:spPr>
      </p:pic>
      <p:sp>
        <p:nvSpPr>
          <p:cNvPr id="15" name="Shape 9"/>
          <p:cNvSpPr/>
          <p:nvPr/>
        </p:nvSpPr>
        <p:spPr>
          <a:xfrm>
            <a:off x="4754880" y="1143000"/>
            <a:ext cx="1874520" cy="2331720"/>
          </a:xfrm>
          <a:prstGeom prst="roundRect">
            <a:avLst>
              <a:gd name="adj" fmla="val 5854"/>
            </a:avLst>
          </a:prstGeom>
          <a:solidFill>
            <a:srgbClr val="E6F4F2"/>
          </a:solidFill>
          <a:ln w="12700">
            <a:solidFill>
              <a:srgbClr val="E6F4F2"/>
            </a:solidFill>
            <a:prstDash val="solid"/>
          </a:ln>
          <a:effectLst>
            <a:outerShdw sx="100000" sy="100000" kx="0" ky="0" algn="bl" rotWithShape="0" blurRad="76200" dist="25400" dir="5400000">
              <a:srgbClr val="000000">
                <a:alpha val="12000"/>
              </a:srgbClr>
            </a:outerShdw>
          </a:effectLst>
        </p:spPr>
      </p:sp>
      <p:sp>
        <p:nvSpPr>
          <p:cNvPr id="16" name="Shape 10"/>
          <p:cNvSpPr/>
          <p:nvPr/>
        </p:nvSpPr>
        <p:spPr>
          <a:xfrm>
            <a:off x="5321808" y="1325880"/>
            <a:ext cx="731520" cy="731520"/>
          </a:xfrm>
          <a:prstGeom prst="ellipse">
            <a:avLst/>
          </a:prstGeom>
          <a:solidFill>
            <a:srgbClr val="0D9488"/>
          </a:solidFill>
          <a:ln w="12700">
            <a:solidFill>
              <a:srgbClr val="0D9488"/>
            </a:solidFill>
            <a:prstDash val="solid"/>
          </a:ln>
        </p:spPr>
      </p:sp>
      <p:pic>
        <p:nvPicPr>
          <p:cNvPr id="17" name="Image 4" descr="preencoded.png">    </p:cNvPr>
          <p:cNvPicPr>
            <a:picLocks noChangeAspect="1"/>
          </p:cNvPicPr>
          <p:nvPr/>
        </p:nvPicPr>
        <p:blipFill>
          <a:blip r:embed="rId5"/>
          <a:stretch>
            <a:fillRect/>
          </a:stretch>
        </p:blipFill>
        <p:spPr>
          <a:xfrm>
            <a:off x="5504688" y="1508760"/>
            <a:ext cx="365760" cy="365760"/>
          </a:xfrm>
          <a:prstGeom prst="rect">
            <a:avLst/>
          </a:prstGeom>
        </p:spPr>
      </p:pic>
      <p:sp>
        <p:nvSpPr>
          <p:cNvPr id="18" name="Text 11"/>
          <p:cNvSpPr txBox="1"/>
          <p:nvPr/>
        </p:nvSpPr>
        <p:spPr>
          <a:xfrm>
            <a:off x="4892040" y="1234440"/>
            <a:ext cx="365760" cy="365760"/>
          </a:xfrm>
          <a:prstGeom prst="rect">
            <a:avLst/>
          </a:prstGeom>
          <a:noFill/>
          <a:ln/>
        </p:spPr>
        <p:txBody>
          <a:bodyPr wrap="square" lIns="0" tIns="0" rIns="0" bIns="0" rtlCol="0" anchor="t"/>
          <a:lstStyle/>
          <a:p>
            <a:pPr indent="0" marL="0">
              <a:buNone/>
            </a:pPr>
            <a:r>
              <a:rPr lang="en-US" sz="1800" b="1" dirty="0">
                <a:solidFill>
                  <a:srgbClr val="0D9488"/>
                </a:solidFill>
                <a:latin typeface="Georgia" pitchFamily="34" charset="0"/>
                <a:ea typeface="Georgia" pitchFamily="34" charset="-122"/>
                <a:cs typeface="Georgia" pitchFamily="34" charset="-120"/>
              </a:rPr>
              <a:t>3</a:t>
            </a:r>
            <a:endParaRPr lang="en-US" sz="1800" dirty="0"/>
          </a:p>
        </p:txBody>
      </p:sp>
      <p:sp>
        <p:nvSpPr>
          <p:cNvPr id="19" name="Text 12"/>
          <p:cNvSpPr txBox="1"/>
          <p:nvPr/>
        </p:nvSpPr>
        <p:spPr>
          <a:xfrm>
            <a:off x="4892040" y="2194560"/>
            <a:ext cx="1600200" cy="1097280"/>
          </a:xfrm>
          <a:prstGeom prst="rect">
            <a:avLst/>
          </a:prstGeom>
          <a:noFill/>
          <a:ln/>
        </p:spPr>
        <p:txBody>
          <a:bodyPr wrap="square" lIns="0" tIns="0" rIns="0" bIns="0" rtlCol="0" anchor="t"/>
          <a:lstStyle/>
          <a:p>
            <a:pPr algn="ctr" indent="0" marL="0">
              <a:buNone/>
            </a:pPr>
            <a:r>
              <a:rPr lang="en-US" sz="1800" b="1" dirty="0">
                <a:solidFill>
                  <a:srgbClr val="1F2937"/>
                </a:solidFill>
                <a:latin typeface="Calibri" pitchFamily="34" charset="0"/>
                <a:ea typeface="Calibri" pitchFamily="34" charset="-122"/>
                <a:cs typeface="Calibri" pitchFamily="34" charset="-120"/>
              </a:rPr>
              <a:t>Docentes revisan: 5 versiones</a:t>
            </a:r>
            <a:endParaRPr lang="en-US" sz="1800" dirty="0"/>
          </a:p>
        </p:txBody>
      </p:sp>
      <p:pic>
        <p:nvPicPr>
          <p:cNvPr id="20" name="Image 5" descr="preencoded.png">    </p:cNvPr>
          <p:cNvPicPr>
            <a:picLocks noChangeAspect="1"/>
          </p:cNvPicPr>
          <p:nvPr/>
        </p:nvPicPr>
        <p:blipFill>
          <a:blip r:embed="rId6"/>
          <a:stretch>
            <a:fillRect/>
          </a:stretch>
        </p:blipFill>
        <p:spPr>
          <a:xfrm>
            <a:off x="6656832" y="2194560"/>
            <a:ext cx="201168" cy="201168"/>
          </a:xfrm>
          <a:prstGeom prst="rect">
            <a:avLst/>
          </a:prstGeom>
        </p:spPr>
      </p:pic>
      <p:sp>
        <p:nvSpPr>
          <p:cNvPr id="21" name="Shape 13"/>
          <p:cNvSpPr/>
          <p:nvPr/>
        </p:nvSpPr>
        <p:spPr>
          <a:xfrm>
            <a:off x="6903720" y="1143000"/>
            <a:ext cx="1874520" cy="2331720"/>
          </a:xfrm>
          <a:prstGeom prst="roundRect">
            <a:avLst>
              <a:gd name="adj" fmla="val 5854"/>
            </a:avLst>
          </a:prstGeom>
          <a:solidFill>
            <a:srgbClr val="F4F5F9"/>
          </a:solidFill>
          <a:ln w="12700">
            <a:solidFill>
              <a:srgbClr val="F4F5F9"/>
            </a:solidFill>
            <a:prstDash val="solid"/>
          </a:ln>
          <a:effectLst>
            <a:outerShdw sx="100000" sy="100000" kx="0" ky="0" algn="bl" rotWithShape="0" blurRad="76200" dist="25400" dir="5400000">
              <a:srgbClr val="000000">
                <a:alpha val="12000"/>
              </a:srgbClr>
            </a:outerShdw>
          </a:effectLst>
        </p:spPr>
      </p:sp>
      <p:sp>
        <p:nvSpPr>
          <p:cNvPr id="22" name="Shape 14"/>
          <p:cNvSpPr/>
          <p:nvPr/>
        </p:nvSpPr>
        <p:spPr>
          <a:xfrm>
            <a:off x="7470648" y="1325880"/>
            <a:ext cx="731520" cy="731520"/>
          </a:xfrm>
          <a:prstGeom prst="ellipse">
            <a:avLst/>
          </a:prstGeom>
          <a:solidFill>
            <a:srgbClr val="5B4BDB"/>
          </a:solidFill>
          <a:ln w="12700">
            <a:solidFill>
              <a:srgbClr val="5B4BDB"/>
            </a:solidFill>
            <a:prstDash val="solid"/>
          </a:ln>
        </p:spPr>
      </p:sp>
      <p:pic>
        <p:nvPicPr>
          <p:cNvPr id="23" name="Image 6" descr="preencoded.png">    </p:cNvPr>
          <p:cNvPicPr>
            <a:picLocks noChangeAspect="1"/>
          </p:cNvPicPr>
          <p:nvPr/>
        </p:nvPicPr>
        <p:blipFill>
          <a:blip r:embed="rId7"/>
          <a:stretch>
            <a:fillRect/>
          </a:stretch>
        </p:blipFill>
        <p:spPr>
          <a:xfrm>
            <a:off x="7653528" y="1508760"/>
            <a:ext cx="365760" cy="365760"/>
          </a:xfrm>
          <a:prstGeom prst="rect">
            <a:avLst/>
          </a:prstGeom>
        </p:spPr>
      </p:pic>
      <p:sp>
        <p:nvSpPr>
          <p:cNvPr id="24" name="Text 15"/>
          <p:cNvSpPr txBox="1"/>
          <p:nvPr/>
        </p:nvSpPr>
        <p:spPr>
          <a:xfrm>
            <a:off x="7040880" y="1234440"/>
            <a:ext cx="365760" cy="365760"/>
          </a:xfrm>
          <a:prstGeom prst="rect">
            <a:avLst/>
          </a:prstGeom>
          <a:noFill/>
          <a:ln/>
        </p:spPr>
        <p:txBody>
          <a:bodyPr wrap="square" lIns="0" tIns="0" rIns="0" bIns="0" rtlCol="0" anchor="t"/>
          <a:lstStyle/>
          <a:p>
            <a:pPr indent="0" marL="0">
              <a:buNone/>
            </a:pPr>
            <a:r>
              <a:rPr lang="en-US" sz="1800" b="1" dirty="0">
                <a:solidFill>
                  <a:srgbClr val="5B4BDB"/>
                </a:solidFill>
                <a:latin typeface="Georgia" pitchFamily="34" charset="0"/>
                <a:ea typeface="Georgia" pitchFamily="34" charset="-122"/>
                <a:cs typeface="Georgia" pitchFamily="34" charset="-120"/>
              </a:rPr>
              <a:t>4</a:t>
            </a:r>
            <a:endParaRPr lang="en-US" sz="1800" dirty="0"/>
          </a:p>
        </p:txBody>
      </p:sp>
      <p:sp>
        <p:nvSpPr>
          <p:cNvPr id="25" name="Text 16"/>
          <p:cNvSpPr txBox="1"/>
          <p:nvPr/>
        </p:nvSpPr>
        <p:spPr>
          <a:xfrm>
            <a:off x="7040880" y="2194560"/>
            <a:ext cx="1600200" cy="1097280"/>
          </a:xfrm>
          <a:prstGeom prst="rect">
            <a:avLst/>
          </a:prstGeom>
          <a:noFill/>
          <a:ln/>
        </p:spPr>
        <p:txBody>
          <a:bodyPr wrap="square" lIns="0" tIns="0" rIns="0" bIns="0" rtlCol="0" anchor="t"/>
          <a:lstStyle/>
          <a:p>
            <a:pPr algn="ctr" indent="0" marL="0">
              <a:buNone/>
            </a:pPr>
            <a:r>
              <a:rPr lang="en-US" sz="1800" dirty="0">
                <a:solidFill>
                  <a:srgbClr val="1F2937"/>
                </a:solidFill>
                <a:latin typeface="Calibri" pitchFamily="34" charset="0"/>
                <a:ea typeface="Calibri" pitchFamily="34" charset="-122"/>
                <a:cs typeface="Calibri" pitchFamily="34" charset="-120"/>
              </a:rPr>
              <a:t>Publicación: GitHub Pages</a:t>
            </a:r>
            <a:endParaRPr lang="en-US" sz="1800" dirty="0"/>
          </a:p>
        </p:txBody>
      </p:sp>
      <p:sp>
        <p:nvSpPr>
          <p:cNvPr id="26" name="Shape 17"/>
          <p:cNvSpPr/>
          <p:nvPr/>
        </p:nvSpPr>
        <p:spPr>
          <a:xfrm>
            <a:off x="457200" y="3794760"/>
            <a:ext cx="8229600" cy="731520"/>
          </a:xfrm>
          <a:prstGeom prst="roundRect">
            <a:avLst>
              <a:gd name="adj" fmla="val 15000"/>
            </a:avLst>
          </a:prstGeom>
          <a:solidFill>
            <a:srgbClr val="0B1020"/>
          </a:solidFill>
          <a:ln w="12700">
            <a:solidFill>
              <a:srgbClr val="0B1020"/>
            </a:solidFill>
            <a:prstDash val="solid"/>
          </a:ln>
          <a:effectLst>
            <a:outerShdw sx="100000" sy="100000" kx="0" ky="0" algn="bl" rotWithShape="0" blurRad="76200" dist="25400" dir="5400000">
              <a:srgbClr val="000000">
                <a:alpha val="12000"/>
              </a:srgbClr>
            </a:outerShdw>
          </a:effectLst>
        </p:spPr>
      </p:sp>
      <p:pic>
        <p:nvPicPr>
          <p:cNvPr id="27" name="Image 7" descr="preencoded.png">    </p:cNvPr>
          <p:cNvPicPr>
            <a:picLocks noChangeAspect="1"/>
          </p:cNvPicPr>
          <p:nvPr/>
        </p:nvPicPr>
        <p:blipFill>
          <a:blip r:embed="rId8"/>
          <a:stretch>
            <a:fillRect/>
          </a:stretch>
        </p:blipFill>
        <p:spPr>
          <a:xfrm>
            <a:off x="731520" y="3959352"/>
            <a:ext cx="402336" cy="402336"/>
          </a:xfrm>
          <a:prstGeom prst="rect">
            <a:avLst/>
          </a:prstGeom>
        </p:spPr>
      </p:pic>
      <p:sp>
        <p:nvSpPr>
          <p:cNvPr id="28" name="Text 18"/>
          <p:cNvSpPr txBox="1"/>
          <p:nvPr/>
        </p:nvSpPr>
        <p:spPr>
          <a:xfrm>
            <a:off x="1325880" y="3794760"/>
            <a:ext cx="7132320" cy="731520"/>
          </a:xfrm>
          <a:prstGeom prst="rect">
            <a:avLst/>
          </a:prstGeom>
          <a:noFill/>
          <a:ln/>
        </p:spPr>
        <p:txBody>
          <a:bodyPr wrap="square" lIns="0" tIns="0" rIns="0" bIns="0" rtlCol="0" anchor="ctr"/>
          <a:lstStyle/>
          <a:p>
            <a:pPr indent="0" marL="0">
              <a:buNone/>
            </a:pPr>
            <a:r>
              <a:rPr lang="en-US" sz="2000" b="1" dirty="0">
                <a:solidFill>
                  <a:srgbClr val="FFFFFF"/>
                </a:solidFill>
                <a:latin typeface="Calibri" pitchFamily="34" charset="0"/>
                <a:ea typeface="Calibri" pitchFamily="34" charset="-122"/>
                <a:cs typeface="Calibri" pitchFamily="34" charset="-120"/>
              </a:rPr>
              <a:t>Siempre decide una persona</a:t>
            </a:r>
            <a:endParaRPr lang="en-US" sz="2000" dirty="0"/>
          </a:p>
        </p:txBody>
      </p:sp>
      <p:sp>
        <p:nvSpPr>
          <p:cNvPr id="29" name="Text 19"/>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4 / 10</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Lo que comprobamos</a:t>
            </a:r>
            <a:endParaRPr lang="en-US" sz="2800" dirty="0"/>
          </a:p>
        </p:txBody>
      </p:sp>
      <p:sp>
        <p:nvSpPr>
          <p:cNvPr id="3" name="Shape 1"/>
          <p:cNvSpPr/>
          <p:nvPr/>
        </p:nvSpPr>
        <p:spPr>
          <a:xfrm>
            <a:off x="457200" y="1097280"/>
            <a:ext cx="2560320" cy="2057400"/>
          </a:xfrm>
          <a:prstGeom prst="roundRect">
            <a:avLst>
              <a:gd name="adj" fmla="val 5333"/>
            </a:avLst>
          </a:prstGeom>
          <a:solidFill>
            <a:srgbClr val="EEECFB"/>
          </a:solidFill>
          <a:ln w="12700">
            <a:solidFill>
              <a:srgbClr val="EEECFB"/>
            </a:solidFill>
            <a:prstDash val="solid"/>
          </a:ln>
          <a:effectLst>
            <a:outerShdw sx="100000" sy="100000" kx="0" ky="0" algn="bl" rotWithShape="0" blurRad="76200" dist="25400" dir="5400000">
              <a:srgbClr val="000000">
                <a:alpha val="12000"/>
              </a:srgbClr>
            </a:outerShdw>
          </a:effectLst>
        </p:spPr>
      </p:sp>
      <p:sp>
        <p:nvSpPr>
          <p:cNvPr id="4" name="Text 2"/>
          <p:cNvSpPr txBox="1"/>
          <p:nvPr/>
        </p:nvSpPr>
        <p:spPr>
          <a:xfrm>
            <a:off x="640080" y="1234440"/>
            <a:ext cx="2194560" cy="960120"/>
          </a:xfrm>
          <a:prstGeom prst="rect">
            <a:avLst/>
          </a:prstGeom>
          <a:noFill/>
          <a:ln/>
        </p:spPr>
        <p:txBody>
          <a:bodyPr wrap="square" lIns="0" tIns="0" rIns="0" bIns="0" rtlCol="0" anchor="ctr"/>
          <a:lstStyle/>
          <a:p>
            <a:pPr algn="ctr" indent="0" marL="0">
              <a:buNone/>
            </a:pPr>
            <a:r>
              <a:rPr lang="en-US" sz="5400" b="1" dirty="0">
                <a:solidFill>
                  <a:srgbClr val="5B4BDB"/>
                </a:solidFill>
                <a:latin typeface="Georgia" pitchFamily="34" charset="0"/>
                <a:ea typeface="Georgia" pitchFamily="34" charset="-122"/>
                <a:cs typeface="Georgia" pitchFamily="34" charset="-120"/>
              </a:rPr>
              <a:t>4</a:t>
            </a:r>
            <a:endParaRPr lang="en-US" sz="5400" dirty="0"/>
          </a:p>
        </p:txBody>
      </p:sp>
      <p:sp>
        <p:nvSpPr>
          <p:cNvPr id="5" name="Text 3"/>
          <p:cNvSpPr txBox="1"/>
          <p:nvPr/>
        </p:nvSpPr>
        <p:spPr>
          <a:xfrm>
            <a:off x="640080" y="2240280"/>
            <a:ext cx="2194560" cy="777240"/>
          </a:xfrm>
          <a:prstGeom prst="rect">
            <a:avLst/>
          </a:prstGeom>
          <a:noFill/>
          <a:ln/>
        </p:spPr>
        <p:txBody>
          <a:bodyPr wrap="square" lIns="0" tIns="0" rIns="0" bIns="0" rtlCol="0" anchor="t"/>
          <a:lstStyle/>
          <a:p>
            <a:pPr algn="ctr" indent="0" marL="0">
              <a:buNone/>
            </a:pPr>
            <a:r>
              <a:rPr lang="en-US" sz="1800" dirty="0">
                <a:solidFill>
                  <a:srgbClr val="1F2937"/>
                </a:solidFill>
                <a:latin typeface="Calibri" pitchFamily="34" charset="0"/>
                <a:ea typeface="Calibri" pitchFamily="34" charset="-122"/>
                <a:cs typeface="Calibri" pitchFamily="34" charset="-120"/>
              </a:rPr>
              <a:t>teléfonos distintos</a:t>
            </a:r>
            <a:endParaRPr lang="en-US" sz="1800" dirty="0"/>
          </a:p>
        </p:txBody>
      </p:sp>
      <p:sp>
        <p:nvSpPr>
          <p:cNvPr id="6" name="Shape 4"/>
          <p:cNvSpPr/>
          <p:nvPr/>
        </p:nvSpPr>
        <p:spPr>
          <a:xfrm>
            <a:off x="3291840" y="1097280"/>
            <a:ext cx="2560320" cy="2057400"/>
          </a:xfrm>
          <a:prstGeom prst="roundRect">
            <a:avLst>
              <a:gd name="adj" fmla="val 5333"/>
            </a:avLst>
          </a:prstGeom>
          <a:solidFill>
            <a:srgbClr val="E6F4F2"/>
          </a:solidFill>
          <a:ln w="12700">
            <a:solidFill>
              <a:srgbClr val="E6F4F2"/>
            </a:solidFill>
            <a:prstDash val="solid"/>
          </a:ln>
          <a:effectLst>
            <a:outerShdw sx="100000" sy="100000" kx="0" ky="0" algn="bl" rotWithShape="0" blurRad="76200" dist="25400" dir="5400000">
              <a:srgbClr val="000000">
                <a:alpha val="12000"/>
              </a:srgbClr>
            </a:outerShdw>
          </a:effectLst>
        </p:spPr>
      </p:sp>
      <p:sp>
        <p:nvSpPr>
          <p:cNvPr id="7" name="Text 5"/>
          <p:cNvSpPr txBox="1"/>
          <p:nvPr/>
        </p:nvSpPr>
        <p:spPr>
          <a:xfrm>
            <a:off x="3474720" y="1234440"/>
            <a:ext cx="2194560" cy="960120"/>
          </a:xfrm>
          <a:prstGeom prst="rect">
            <a:avLst/>
          </a:prstGeom>
          <a:noFill/>
          <a:ln/>
        </p:spPr>
        <p:txBody>
          <a:bodyPr wrap="square" lIns="0" tIns="0" rIns="0" bIns="0" rtlCol="0" anchor="ctr"/>
          <a:lstStyle/>
          <a:p>
            <a:pPr algn="ctr" indent="0" marL="0">
              <a:buNone/>
            </a:pPr>
            <a:r>
              <a:rPr lang="en-US" sz="4000" b="1" dirty="0">
                <a:solidFill>
                  <a:srgbClr val="0D9488"/>
                </a:solidFill>
                <a:latin typeface="Georgia" pitchFamily="34" charset="0"/>
                <a:ea typeface="Georgia" pitchFamily="34" charset="-122"/>
                <a:cs typeface="Georgia" pitchFamily="34" charset="-120"/>
              </a:rPr>
              <a:t>3 de 3</a:t>
            </a:r>
            <a:endParaRPr lang="en-US" sz="4000" dirty="0"/>
          </a:p>
        </p:txBody>
      </p:sp>
      <p:sp>
        <p:nvSpPr>
          <p:cNvPr id="8" name="Text 6"/>
          <p:cNvSpPr txBox="1"/>
          <p:nvPr/>
        </p:nvSpPr>
        <p:spPr>
          <a:xfrm>
            <a:off x="3474720" y="2240280"/>
            <a:ext cx="2194560" cy="777240"/>
          </a:xfrm>
          <a:prstGeom prst="rect">
            <a:avLst/>
          </a:prstGeom>
          <a:noFill/>
          <a:ln/>
        </p:spPr>
        <p:txBody>
          <a:bodyPr wrap="square" lIns="0" tIns="0" rIns="0" bIns="0" rtlCol="0" anchor="t"/>
          <a:lstStyle/>
          <a:p>
            <a:pPr algn="ctr" indent="0" marL="0">
              <a:buNone/>
            </a:pPr>
            <a:r>
              <a:rPr lang="en-US" sz="1800" dirty="0">
                <a:solidFill>
                  <a:srgbClr val="1F2937"/>
                </a:solidFill>
                <a:latin typeface="Calibri" pitchFamily="34" charset="0"/>
                <a:ea typeface="Calibri" pitchFamily="34" charset="-122"/>
                <a:cs typeface="Calibri" pitchFamily="34" charset="-120"/>
              </a:rPr>
              <a:t>colegas: navegación sencilla</a:t>
            </a:r>
            <a:endParaRPr lang="en-US" sz="1800" dirty="0"/>
          </a:p>
        </p:txBody>
      </p:sp>
      <p:sp>
        <p:nvSpPr>
          <p:cNvPr id="9" name="Shape 7"/>
          <p:cNvSpPr/>
          <p:nvPr/>
        </p:nvSpPr>
        <p:spPr>
          <a:xfrm>
            <a:off x="6126480" y="1097280"/>
            <a:ext cx="2560320" cy="2057400"/>
          </a:xfrm>
          <a:prstGeom prst="roundRect">
            <a:avLst>
              <a:gd name="adj" fmla="val 5333"/>
            </a:avLst>
          </a:prstGeom>
          <a:solidFill>
            <a:srgbClr val="EEECFB"/>
          </a:solidFill>
          <a:ln w="12700">
            <a:solidFill>
              <a:srgbClr val="EEECFB"/>
            </a:solidFill>
            <a:prstDash val="solid"/>
          </a:ln>
          <a:effectLst>
            <a:outerShdw sx="100000" sy="100000" kx="0" ky="0" algn="bl" rotWithShape="0" blurRad="76200" dist="25400" dir="5400000">
              <a:srgbClr val="000000">
                <a:alpha val="12000"/>
              </a:srgbClr>
            </a:outerShdw>
          </a:effectLst>
        </p:spPr>
      </p:sp>
      <p:sp>
        <p:nvSpPr>
          <p:cNvPr id="10" name="Text 8"/>
          <p:cNvSpPr txBox="1"/>
          <p:nvPr/>
        </p:nvSpPr>
        <p:spPr>
          <a:xfrm>
            <a:off x="6309360" y="1234440"/>
            <a:ext cx="2194560" cy="960120"/>
          </a:xfrm>
          <a:prstGeom prst="rect">
            <a:avLst/>
          </a:prstGeom>
          <a:noFill/>
          <a:ln/>
        </p:spPr>
        <p:txBody>
          <a:bodyPr wrap="square" lIns="0" tIns="0" rIns="0" bIns="0" rtlCol="0" anchor="ctr"/>
          <a:lstStyle/>
          <a:p>
            <a:pPr algn="ctr" indent="0" marL="0">
              <a:buNone/>
            </a:pPr>
            <a:r>
              <a:rPr lang="en-US" sz="5400" b="1" dirty="0">
                <a:solidFill>
                  <a:srgbClr val="5B4BDB"/>
                </a:solidFill>
                <a:latin typeface="Georgia" pitchFamily="34" charset="0"/>
                <a:ea typeface="Georgia" pitchFamily="34" charset="-122"/>
                <a:cs typeface="Georgia" pitchFamily="34" charset="-120"/>
              </a:rPr>
              <a:t>5</a:t>
            </a:r>
            <a:endParaRPr lang="en-US" sz="5400" dirty="0"/>
          </a:p>
        </p:txBody>
      </p:sp>
      <p:sp>
        <p:nvSpPr>
          <p:cNvPr id="11" name="Text 9"/>
          <p:cNvSpPr txBox="1"/>
          <p:nvPr/>
        </p:nvSpPr>
        <p:spPr>
          <a:xfrm>
            <a:off x="6309360" y="2240280"/>
            <a:ext cx="2194560" cy="777240"/>
          </a:xfrm>
          <a:prstGeom prst="rect">
            <a:avLst/>
          </a:prstGeom>
          <a:noFill/>
          <a:ln/>
        </p:spPr>
        <p:txBody>
          <a:bodyPr wrap="square" lIns="0" tIns="0" rIns="0" bIns="0" rtlCol="0" anchor="t"/>
          <a:lstStyle/>
          <a:p>
            <a:pPr algn="ctr" indent="0" marL="0">
              <a:buNone/>
            </a:pPr>
            <a:r>
              <a:rPr lang="en-US" sz="1800" dirty="0">
                <a:solidFill>
                  <a:srgbClr val="1F2937"/>
                </a:solidFill>
                <a:latin typeface="Calibri" pitchFamily="34" charset="0"/>
                <a:ea typeface="Calibri" pitchFamily="34" charset="-122"/>
                <a:cs typeface="Calibri" pitchFamily="34" charset="-120"/>
              </a:rPr>
              <a:t>versiones revisadas</a:t>
            </a:r>
            <a:endParaRPr lang="en-US" sz="1800" dirty="0"/>
          </a:p>
        </p:txBody>
      </p:sp>
      <p:pic>
        <p:nvPicPr>
          <p:cNvPr id="12" name="Image 0" descr="preencoded.png">    </p:cNvPr>
          <p:cNvPicPr>
            <a:picLocks noChangeAspect="1"/>
          </p:cNvPicPr>
          <p:nvPr/>
        </p:nvPicPr>
        <p:blipFill>
          <a:blip r:embed="rId1"/>
          <a:stretch>
            <a:fillRect/>
          </a:stretch>
        </p:blipFill>
        <p:spPr>
          <a:xfrm>
            <a:off x="457200" y="3474720"/>
            <a:ext cx="365760" cy="365760"/>
          </a:xfrm>
          <a:prstGeom prst="rect">
            <a:avLst/>
          </a:prstGeom>
        </p:spPr>
      </p:pic>
      <p:sp>
        <p:nvSpPr>
          <p:cNvPr id="13" name="Text 10"/>
          <p:cNvSpPr txBox="1"/>
          <p:nvPr/>
        </p:nvSpPr>
        <p:spPr>
          <a:xfrm>
            <a:off x="960120" y="3429000"/>
            <a:ext cx="7680960" cy="457200"/>
          </a:xfrm>
          <a:prstGeom prst="rect">
            <a:avLst/>
          </a:prstGeom>
          <a:noFill/>
          <a:ln/>
        </p:spPr>
        <p:txBody>
          <a:bodyPr wrap="square" lIns="0" tIns="0" rIns="0" bIns="0" rtlCol="0" anchor="ctr"/>
          <a:lstStyle/>
          <a:p>
            <a:pPr indent="0" marL="0">
              <a:buNone/>
            </a:pPr>
            <a:r>
              <a:rPr lang="en-US" sz="1800" b="1" dirty="0">
                <a:solidFill>
                  <a:srgbClr val="0D9488"/>
                </a:solidFill>
                <a:latin typeface="Calibri" pitchFamily="34" charset="0"/>
                <a:ea typeface="Calibri" pitchFamily="34" charset="-122"/>
                <a:cs typeface="Calibri" pitchFamily="34" charset="-120"/>
              </a:rPr>
              <a:t>Fechas coinciden con el sílabo aprobado</a:t>
            </a:r>
            <a:endParaRPr lang="en-US" sz="1800" dirty="0"/>
          </a:p>
        </p:txBody>
      </p:sp>
      <p:pic>
        <p:nvPicPr>
          <p:cNvPr id="14" name="Image 1" descr="preencoded.png">    </p:cNvPr>
          <p:cNvPicPr>
            <a:picLocks noChangeAspect="1"/>
          </p:cNvPicPr>
          <p:nvPr/>
        </p:nvPicPr>
        <p:blipFill>
          <a:blip r:embed="rId2"/>
          <a:stretch>
            <a:fillRect/>
          </a:stretch>
        </p:blipFill>
        <p:spPr>
          <a:xfrm>
            <a:off x="457200" y="4023360"/>
            <a:ext cx="365760" cy="365760"/>
          </a:xfrm>
          <a:prstGeom prst="rect">
            <a:avLst/>
          </a:prstGeom>
        </p:spPr>
      </p:pic>
      <p:sp>
        <p:nvSpPr>
          <p:cNvPr id="15" name="Text 11"/>
          <p:cNvSpPr txBox="1"/>
          <p:nvPr/>
        </p:nvSpPr>
        <p:spPr>
          <a:xfrm>
            <a:off x="960120" y="3977640"/>
            <a:ext cx="7680960" cy="457200"/>
          </a:xfrm>
          <a:prstGeom prst="rect">
            <a:avLst/>
          </a:prstGeom>
          <a:noFill/>
          <a:ln/>
        </p:spPr>
        <p:txBody>
          <a:bodyPr wrap="square" lIns="0" tIns="0" rIns="0" bIns="0" rtlCol="0" anchor="ctr"/>
          <a:lstStyle/>
          <a:p>
            <a:pPr indent="0" marL="0">
              <a:buNone/>
            </a:pPr>
            <a:r>
              <a:rPr lang="en-US" sz="1800" i="1" dirty="0">
                <a:solidFill>
                  <a:srgbClr val="6B7280"/>
                </a:solidFill>
                <a:latin typeface="Calibri" pitchFamily="34" charset="0"/>
                <a:ea typeface="Calibri" pitchFamily="34" charset="-122"/>
                <a:cs typeface="Calibri" pitchFamily="34" charset="-120"/>
              </a:rPr>
              <a:t>Pendiente: prueba con estudiantes</a:t>
            </a:r>
            <a:endParaRPr lang="en-US" sz="1800" dirty="0"/>
          </a:p>
        </p:txBody>
      </p:sp>
      <p:sp>
        <p:nvSpPr>
          <p:cNvPr id="16" name="Text 12"/>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5 / 10</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Límites y uso responsable</a:t>
            </a:r>
            <a:endParaRPr lang="en-US" sz="2800" dirty="0"/>
          </a:p>
        </p:txBody>
      </p:sp>
      <p:sp>
        <p:nvSpPr>
          <p:cNvPr id="3" name="Shape 1"/>
          <p:cNvSpPr/>
          <p:nvPr/>
        </p:nvSpPr>
        <p:spPr>
          <a:xfrm>
            <a:off x="457200" y="1097280"/>
            <a:ext cx="8229600" cy="914400"/>
          </a:xfrm>
          <a:prstGeom prst="roundRect">
            <a:avLst>
              <a:gd name="adj" fmla="val 12000"/>
            </a:avLst>
          </a:prstGeom>
          <a:solidFill>
            <a:srgbClr val="EEECFB"/>
          </a:solidFill>
          <a:ln w="12700">
            <a:solidFill>
              <a:srgbClr val="EEECFB"/>
            </a:solidFill>
            <a:prstDash val="solid"/>
          </a:ln>
          <a:effectLst>
            <a:outerShdw sx="100000" sy="100000" kx="0" ky="0" algn="bl" rotWithShape="0" blurRad="76200" dist="25400" dir="5400000">
              <a:srgbClr val="000000">
                <a:alpha val="12000"/>
              </a:srgbClr>
            </a:outerShdw>
          </a:effectLst>
        </p:spPr>
      </p:sp>
      <p:sp>
        <p:nvSpPr>
          <p:cNvPr id="4" name="Shape 2"/>
          <p:cNvSpPr/>
          <p:nvPr/>
        </p:nvSpPr>
        <p:spPr>
          <a:xfrm>
            <a:off x="685800" y="1234440"/>
            <a:ext cx="640080" cy="640080"/>
          </a:xfrm>
          <a:prstGeom prst="ellipse">
            <a:avLst/>
          </a:prstGeom>
          <a:solidFill>
            <a:srgbClr val="5B4BDB"/>
          </a:solidFill>
          <a:ln w="12700">
            <a:solidFill>
              <a:srgbClr val="5B4BDB"/>
            </a:solidFill>
            <a:prstDash val="solid"/>
          </a:ln>
        </p:spPr>
      </p:sp>
      <p:pic>
        <p:nvPicPr>
          <p:cNvPr id="5" name="Image 0" descr="preencoded.png">    </p:cNvPr>
          <p:cNvPicPr>
            <a:picLocks noChangeAspect="1"/>
          </p:cNvPicPr>
          <p:nvPr/>
        </p:nvPicPr>
        <p:blipFill>
          <a:blip r:embed="rId1"/>
          <a:stretch>
            <a:fillRect/>
          </a:stretch>
        </p:blipFill>
        <p:spPr>
          <a:xfrm>
            <a:off x="845820" y="1394460"/>
            <a:ext cx="320040" cy="320040"/>
          </a:xfrm>
          <a:prstGeom prst="rect">
            <a:avLst/>
          </a:prstGeom>
        </p:spPr>
      </p:pic>
      <p:sp>
        <p:nvSpPr>
          <p:cNvPr id="6" name="Text 3"/>
          <p:cNvSpPr txBox="1"/>
          <p:nvPr/>
        </p:nvSpPr>
        <p:spPr>
          <a:xfrm>
            <a:off x="1554480" y="1097280"/>
            <a:ext cx="2194560" cy="914400"/>
          </a:xfrm>
          <a:prstGeom prst="rect">
            <a:avLst/>
          </a:prstGeom>
          <a:noFill/>
          <a:ln/>
        </p:spPr>
        <p:txBody>
          <a:bodyPr wrap="square" lIns="0" tIns="0" rIns="0" bIns="0" rtlCol="0" anchor="ctr"/>
          <a:lstStyle/>
          <a:p>
            <a:pPr indent="0" marL="0">
              <a:buNone/>
            </a:pPr>
            <a:r>
              <a:rPr lang="en-US" sz="2000" b="1" dirty="0">
                <a:solidFill>
                  <a:srgbClr val="5B4BDB"/>
                </a:solidFill>
                <a:latin typeface="Calibri" pitchFamily="34" charset="0"/>
                <a:ea typeface="Calibri" pitchFamily="34" charset="-122"/>
                <a:cs typeface="Calibri" pitchFamily="34" charset="-120"/>
              </a:rPr>
              <a:t>No reemplaza</a:t>
            </a:r>
            <a:endParaRPr lang="en-US" sz="2000" dirty="0"/>
          </a:p>
        </p:txBody>
      </p:sp>
      <p:sp>
        <p:nvSpPr>
          <p:cNvPr id="7" name="Text 4"/>
          <p:cNvSpPr txBox="1"/>
          <p:nvPr/>
        </p:nvSpPr>
        <p:spPr>
          <a:xfrm>
            <a:off x="3840480" y="1097280"/>
            <a:ext cx="4663440" cy="914400"/>
          </a:xfrm>
          <a:prstGeom prst="rect">
            <a:avLst/>
          </a:prstGeom>
          <a:noFill/>
          <a:ln/>
        </p:spPr>
        <p:txBody>
          <a:bodyPr wrap="square" lIns="0" tIns="0" rIns="0" bIns="0" rtlCol="0" anchor="ctr"/>
          <a:lstStyle/>
          <a:p>
            <a:pPr indent="0" marL="0">
              <a:buNone/>
            </a:pPr>
            <a:r>
              <a:rPr lang="en-US" sz="2000" dirty="0">
                <a:solidFill>
                  <a:srgbClr val="1F2937"/>
                </a:solidFill>
                <a:latin typeface="Calibri" pitchFamily="34" charset="0"/>
                <a:ea typeface="Calibri" pitchFamily="34" charset="-122"/>
                <a:cs typeface="Calibri" pitchFamily="34" charset="-120"/>
              </a:rPr>
              <a:t>Clases sincrónicas ni Moodle</a:t>
            </a:r>
            <a:endParaRPr lang="en-US" sz="2000" dirty="0"/>
          </a:p>
        </p:txBody>
      </p:sp>
      <p:sp>
        <p:nvSpPr>
          <p:cNvPr id="8" name="Shape 5"/>
          <p:cNvSpPr/>
          <p:nvPr/>
        </p:nvSpPr>
        <p:spPr>
          <a:xfrm>
            <a:off x="457200" y="2240280"/>
            <a:ext cx="8229600" cy="914400"/>
          </a:xfrm>
          <a:prstGeom prst="roundRect">
            <a:avLst>
              <a:gd name="adj" fmla="val 12000"/>
            </a:avLst>
          </a:prstGeom>
          <a:solidFill>
            <a:srgbClr val="E6F4F2"/>
          </a:solidFill>
          <a:ln w="12700">
            <a:solidFill>
              <a:srgbClr val="E6F4F2"/>
            </a:solidFill>
            <a:prstDash val="solid"/>
          </a:ln>
          <a:effectLst>
            <a:outerShdw sx="100000" sy="100000" kx="0" ky="0" algn="bl" rotWithShape="0" blurRad="76200" dist="25400" dir="5400000">
              <a:srgbClr val="000000">
                <a:alpha val="12000"/>
              </a:srgbClr>
            </a:outerShdw>
          </a:effectLst>
        </p:spPr>
      </p:sp>
      <p:sp>
        <p:nvSpPr>
          <p:cNvPr id="9" name="Shape 6"/>
          <p:cNvSpPr/>
          <p:nvPr/>
        </p:nvSpPr>
        <p:spPr>
          <a:xfrm>
            <a:off x="685800" y="2377440"/>
            <a:ext cx="640080" cy="640080"/>
          </a:xfrm>
          <a:prstGeom prst="ellipse">
            <a:avLst/>
          </a:prstGeom>
          <a:solidFill>
            <a:srgbClr val="0D9488"/>
          </a:solidFill>
          <a:ln w="12700">
            <a:solidFill>
              <a:srgbClr val="0D9488"/>
            </a:solidFill>
            <a:prstDash val="solid"/>
          </a:ln>
        </p:spPr>
      </p:sp>
      <p:pic>
        <p:nvPicPr>
          <p:cNvPr id="10" name="Image 1" descr="preencoded.png">    </p:cNvPr>
          <p:cNvPicPr>
            <a:picLocks noChangeAspect="1"/>
          </p:cNvPicPr>
          <p:nvPr/>
        </p:nvPicPr>
        <p:blipFill>
          <a:blip r:embed="rId2"/>
          <a:stretch>
            <a:fillRect/>
          </a:stretch>
        </p:blipFill>
        <p:spPr>
          <a:xfrm>
            <a:off x="845820" y="2537460"/>
            <a:ext cx="320040" cy="320040"/>
          </a:xfrm>
          <a:prstGeom prst="rect">
            <a:avLst/>
          </a:prstGeom>
        </p:spPr>
      </p:pic>
      <p:sp>
        <p:nvSpPr>
          <p:cNvPr id="11" name="Text 7"/>
          <p:cNvSpPr txBox="1"/>
          <p:nvPr/>
        </p:nvSpPr>
        <p:spPr>
          <a:xfrm>
            <a:off x="1554480" y="2240280"/>
            <a:ext cx="2194560" cy="914400"/>
          </a:xfrm>
          <a:prstGeom prst="rect">
            <a:avLst/>
          </a:prstGeom>
          <a:noFill/>
          <a:ln/>
        </p:spPr>
        <p:txBody>
          <a:bodyPr wrap="square" lIns="0" tIns="0" rIns="0" bIns="0" rtlCol="0" anchor="ctr"/>
          <a:lstStyle/>
          <a:p>
            <a:pPr indent="0" marL="0">
              <a:buNone/>
            </a:pPr>
            <a:r>
              <a:rPr lang="en-US" sz="2000" b="1" dirty="0">
                <a:solidFill>
                  <a:srgbClr val="0D9488"/>
                </a:solidFill>
                <a:latin typeface="Calibri" pitchFamily="34" charset="0"/>
                <a:ea typeface="Calibri" pitchFamily="34" charset="-122"/>
                <a:cs typeface="Calibri" pitchFamily="34" charset="-120"/>
              </a:rPr>
              <a:t>Datos</a:t>
            </a:r>
            <a:endParaRPr lang="en-US" sz="2000" dirty="0"/>
          </a:p>
        </p:txBody>
      </p:sp>
      <p:sp>
        <p:nvSpPr>
          <p:cNvPr id="12" name="Text 8"/>
          <p:cNvSpPr txBox="1"/>
          <p:nvPr/>
        </p:nvSpPr>
        <p:spPr>
          <a:xfrm>
            <a:off x="3840480" y="2240280"/>
            <a:ext cx="4663440" cy="914400"/>
          </a:xfrm>
          <a:prstGeom prst="rect">
            <a:avLst/>
          </a:prstGeom>
          <a:noFill/>
          <a:ln/>
        </p:spPr>
        <p:txBody>
          <a:bodyPr wrap="square" lIns="0" tIns="0" rIns="0" bIns="0" rtlCol="0" anchor="ctr"/>
          <a:lstStyle/>
          <a:p>
            <a:pPr indent="0" marL="0">
              <a:buNone/>
            </a:pPr>
            <a:r>
              <a:rPr lang="en-US" sz="2000" dirty="0">
                <a:solidFill>
                  <a:srgbClr val="1F2937"/>
                </a:solidFill>
                <a:latin typeface="Calibri" pitchFamily="34" charset="0"/>
                <a:ea typeface="Calibri" pitchFamily="34" charset="-122"/>
                <a:cs typeface="Calibri" pitchFamily="34" charset="-120"/>
              </a:rPr>
              <a:t>Sin nombres ni correos</a:t>
            </a:r>
            <a:endParaRPr lang="en-US" sz="2000" dirty="0"/>
          </a:p>
        </p:txBody>
      </p:sp>
      <p:sp>
        <p:nvSpPr>
          <p:cNvPr id="13" name="Shape 9"/>
          <p:cNvSpPr/>
          <p:nvPr/>
        </p:nvSpPr>
        <p:spPr>
          <a:xfrm>
            <a:off x="457200" y="3383280"/>
            <a:ext cx="8229600" cy="914400"/>
          </a:xfrm>
          <a:prstGeom prst="roundRect">
            <a:avLst>
              <a:gd name="adj" fmla="val 12000"/>
            </a:avLst>
          </a:prstGeom>
          <a:solidFill>
            <a:srgbClr val="EEECFB"/>
          </a:solidFill>
          <a:ln w="12700">
            <a:solidFill>
              <a:srgbClr val="EEECFB"/>
            </a:solidFill>
            <a:prstDash val="solid"/>
          </a:ln>
          <a:effectLst>
            <a:outerShdw sx="100000" sy="100000" kx="0" ky="0" algn="bl" rotWithShape="0" blurRad="76200" dist="25400" dir="5400000">
              <a:srgbClr val="000000">
                <a:alpha val="12000"/>
              </a:srgbClr>
            </a:outerShdw>
          </a:effectLst>
        </p:spPr>
      </p:sp>
      <p:sp>
        <p:nvSpPr>
          <p:cNvPr id="14" name="Shape 10"/>
          <p:cNvSpPr/>
          <p:nvPr/>
        </p:nvSpPr>
        <p:spPr>
          <a:xfrm>
            <a:off x="685800" y="3520440"/>
            <a:ext cx="640080" cy="640080"/>
          </a:xfrm>
          <a:prstGeom prst="ellipse">
            <a:avLst/>
          </a:prstGeom>
          <a:solidFill>
            <a:srgbClr val="5B4BDB"/>
          </a:solidFill>
          <a:ln w="12700">
            <a:solidFill>
              <a:srgbClr val="5B4BDB"/>
            </a:solidFill>
            <a:prstDash val="solid"/>
          </a:ln>
        </p:spPr>
      </p:sp>
      <p:pic>
        <p:nvPicPr>
          <p:cNvPr id="15" name="Image 2" descr="preencoded.png">    </p:cNvPr>
          <p:cNvPicPr>
            <a:picLocks noChangeAspect="1"/>
          </p:cNvPicPr>
          <p:nvPr/>
        </p:nvPicPr>
        <p:blipFill>
          <a:blip r:embed="rId3"/>
          <a:stretch>
            <a:fillRect/>
          </a:stretch>
        </p:blipFill>
        <p:spPr>
          <a:xfrm>
            <a:off x="845820" y="3680460"/>
            <a:ext cx="320040" cy="320040"/>
          </a:xfrm>
          <a:prstGeom prst="rect">
            <a:avLst/>
          </a:prstGeom>
        </p:spPr>
      </p:pic>
      <p:sp>
        <p:nvSpPr>
          <p:cNvPr id="16" name="Text 11"/>
          <p:cNvSpPr txBox="1"/>
          <p:nvPr/>
        </p:nvSpPr>
        <p:spPr>
          <a:xfrm>
            <a:off x="1554480" y="3383280"/>
            <a:ext cx="2194560" cy="914400"/>
          </a:xfrm>
          <a:prstGeom prst="rect">
            <a:avLst/>
          </a:prstGeom>
          <a:noFill/>
          <a:ln/>
        </p:spPr>
        <p:txBody>
          <a:bodyPr wrap="square" lIns="0" tIns="0" rIns="0" bIns="0" rtlCol="0" anchor="ctr"/>
          <a:lstStyle/>
          <a:p>
            <a:pPr indent="0" marL="0">
              <a:buNone/>
            </a:pPr>
            <a:r>
              <a:rPr lang="en-US" sz="2000" b="1" dirty="0">
                <a:solidFill>
                  <a:srgbClr val="5B4BDB"/>
                </a:solidFill>
                <a:latin typeface="Calibri" pitchFamily="34" charset="0"/>
                <a:ea typeface="Calibri" pitchFamily="34" charset="-122"/>
                <a:cs typeface="Calibri" pitchFamily="34" charset="-120"/>
              </a:rPr>
              <a:t>Siguiente paso</a:t>
            </a:r>
            <a:endParaRPr lang="en-US" sz="2000" dirty="0"/>
          </a:p>
        </p:txBody>
      </p:sp>
      <p:sp>
        <p:nvSpPr>
          <p:cNvPr id="17" name="Text 12"/>
          <p:cNvSpPr txBox="1"/>
          <p:nvPr/>
        </p:nvSpPr>
        <p:spPr>
          <a:xfrm>
            <a:off x="3840480" y="3383280"/>
            <a:ext cx="4663440" cy="914400"/>
          </a:xfrm>
          <a:prstGeom prst="rect">
            <a:avLst/>
          </a:prstGeom>
          <a:noFill/>
          <a:ln/>
        </p:spPr>
        <p:txBody>
          <a:bodyPr wrap="square" lIns="0" tIns="0" rIns="0" bIns="0" rtlCol="0" anchor="ctr"/>
          <a:lstStyle/>
          <a:p>
            <a:pPr indent="0" marL="0">
              <a:buNone/>
            </a:pPr>
            <a:r>
              <a:rPr lang="en-US" sz="2000" dirty="0">
                <a:solidFill>
                  <a:srgbClr val="1F2937"/>
                </a:solidFill>
                <a:latin typeface="Calibri" pitchFamily="34" charset="0"/>
                <a:ea typeface="Calibri" pitchFamily="34" charset="-122"/>
                <a:cs typeface="Calibri" pitchFamily="34" charset="-120"/>
              </a:rPr>
              <a:t>Moodle y prueba con estudiantes</a:t>
            </a:r>
            <a:endParaRPr lang="en-US" sz="2000" dirty="0"/>
          </a:p>
        </p:txBody>
      </p:sp>
      <p:sp>
        <p:nvSpPr>
          <p:cNvPr id="18" name="Text 13"/>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6 / 10</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Entrada: la portada del estudiante</a:t>
            </a:r>
            <a:endParaRPr lang="en-US" sz="2800" dirty="0"/>
          </a:p>
        </p:txBody>
      </p:sp>
      <p:sp>
        <p:nvSpPr>
          <p:cNvPr id="3" name="Shape 1"/>
          <p:cNvSpPr/>
          <p:nvPr/>
        </p:nvSpPr>
        <p:spPr>
          <a:xfrm>
            <a:off x="1909815" y="905256"/>
            <a:ext cx="5324369" cy="3502152"/>
          </a:xfrm>
          <a:prstGeom prst="rect">
            <a:avLst/>
          </a:prstGeom>
          <a:solidFill>
            <a:srgbClr val="FFFFFF"/>
          </a:solidFill>
          <a:ln w="12700">
            <a:solidFill>
              <a:srgbClr val="D5D8E0"/>
            </a:solidFill>
            <a:prstDash val="solid"/>
          </a:ln>
          <a:effectLst>
            <a:outerShdw sx="100000" sy="100000" kx="0" ky="0" algn="bl" rotWithShape="0" blurRad="101600" dist="38100" dir="5400000">
              <a:srgbClr val="000000">
                <a:alpha val="15000"/>
              </a:srgbClr>
            </a:outerShdw>
          </a:effectLst>
        </p:spPr>
      </p:sp>
      <p:pic>
        <p:nvPicPr>
          <p:cNvPr id="4" name="Image 0" descr="cap_07.png">    </p:cNvPr>
          <p:cNvPicPr>
            <a:picLocks noChangeAspect="1"/>
          </p:cNvPicPr>
          <p:nvPr/>
        </p:nvPicPr>
        <p:blipFill>
          <a:blip r:embed="rId1"/>
          <a:stretch>
            <a:fillRect/>
          </a:stretch>
        </p:blipFill>
        <p:spPr>
          <a:xfrm>
            <a:off x="1946391" y="941832"/>
            <a:ext cx="5251217" cy="3429000"/>
          </a:xfrm>
          <a:prstGeom prst="rect">
            <a:avLst/>
          </a:prstGeom>
        </p:spPr>
      </p:pic>
      <p:sp>
        <p:nvSpPr>
          <p:cNvPr id="5" name="Text 2"/>
          <p:cNvSpPr txBox="1"/>
          <p:nvPr/>
        </p:nvSpPr>
        <p:spPr>
          <a:xfrm>
            <a:off x="457200" y="4462272"/>
            <a:ext cx="8229600" cy="292608"/>
          </a:xfrm>
          <a:prstGeom prst="rect">
            <a:avLst/>
          </a:prstGeom>
          <a:noFill/>
          <a:ln/>
        </p:spPr>
        <p:txBody>
          <a:bodyPr wrap="square" lIns="0" tIns="0" rIns="0" bIns="0" rtlCol="0" anchor="ctr"/>
          <a:lstStyle/>
          <a:p>
            <a:pPr algn="ctr" indent="0" marL="0">
              <a:buNone/>
            </a:pPr>
            <a:r>
              <a:rPr lang="en-US" sz="1800" dirty="0">
                <a:solidFill>
                  <a:srgbClr val="1F2937"/>
                </a:solidFill>
                <a:latin typeface="Calibri" pitchFamily="34" charset="0"/>
                <a:ea typeface="Calibri" pitchFamily="34" charset="-122"/>
                <a:cs typeface="Calibri" pitchFamily="34" charset="-120"/>
              </a:rPr>
              <a:t>Tres tareas principales desde la portada</a:t>
            </a:r>
            <a:endParaRPr lang="en-US" sz="1800" dirty="0"/>
          </a:p>
        </p:txBody>
      </p:sp>
      <p:sp>
        <p:nvSpPr>
          <p:cNvPr id="6" name="Text 3"/>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7 / 10</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Resultado: cada lectura con su semana</a:t>
            </a:r>
            <a:endParaRPr lang="en-US" sz="2800" dirty="0"/>
          </a:p>
        </p:txBody>
      </p:sp>
      <p:sp>
        <p:nvSpPr>
          <p:cNvPr id="3" name="Shape 1"/>
          <p:cNvSpPr/>
          <p:nvPr/>
        </p:nvSpPr>
        <p:spPr>
          <a:xfrm>
            <a:off x="1720035" y="905256"/>
            <a:ext cx="5703931" cy="3502152"/>
          </a:xfrm>
          <a:prstGeom prst="rect">
            <a:avLst/>
          </a:prstGeom>
          <a:solidFill>
            <a:srgbClr val="FFFFFF"/>
          </a:solidFill>
          <a:ln w="12700">
            <a:solidFill>
              <a:srgbClr val="D5D8E0"/>
            </a:solidFill>
            <a:prstDash val="solid"/>
          </a:ln>
          <a:effectLst>
            <a:outerShdw sx="100000" sy="100000" kx="0" ky="0" algn="bl" rotWithShape="0" blurRad="101600" dist="38100" dir="5400000">
              <a:srgbClr val="000000">
                <a:alpha val="15000"/>
              </a:srgbClr>
            </a:outerShdw>
          </a:effectLst>
        </p:spPr>
      </p:sp>
      <p:pic>
        <p:nvPicPr>
          <p:cNvPr id="4" name="Image 0" descr="cap_08.png">    </p:cNvPr>
          <p:cNvPicPr>
            <a:picLocks noChangeAspect="1"/>
          </p:cNvPicPr>
          <p:nvPr/>
        </p:nvPicPr>
        <p:blipFill>
          <a:blip r:embed="rId1"/>
          <a:stretch>
            <a:fillRect/>
          </a:stretch>
        </p:blipFill>
        <p:spPr>
          <a:xfrm>
            <a:off x="1756611" y="941832"/>
            <a:ext cx="5630779" cy="3429000"/>
          </a:xfrm>
          <a:prstGeom prst="rect">
            <a:avLst/>
          </a:prstGeom>
        </p:spPr>
      </p:pic>
      <p:sp>
        <p:nvSpPr>
          <p:cNvPr id="5" name="Text 2"/>
          <p:cNvSpPr txBox="1"/>
          <p:nvPr/>
        </p:nvSpPr>
        <p:spPr>
          <a:xfrm>
            <a:off x="457200" y="4462272"/>
            <a:ext cx="8229600" cy="292608"/>
          </a:xfrm>
          <a:prstGeom prst="rect">
            <a:avLst/>
          </a:prstGeom>
          <a:noFill/>
          <a:ln/>
        </p:spPr>
        <p:txBody>
          <a:bodyPr wrap="square" lIns="0" tIns="0" rIns="0" bIns="0" rtlCol="0" anchor="ctr"/>
          <a:lstStyle/>
          <a:p>
            <a:pPr algn="ctr" indent="0" marL="0">
              <a:buNone/>
            </a:pPr>
            <a:r>
              <a:rPr lang="en-US" sz="1800" dirty="0">
                <a:solidFill>
                  <a:srgbClr val="1F2937"/>
                </a:solidFill>
                <a:latin typeface="Calibri" pitchFamily="34" charset="0"/>
                <a:ea typeface="Calibri" pitchFamily="34" charset="-122"/>
                <a:cs typeface="Calibri" pitchFamily="34" charset="-120"/>
              </a:rPr>
              <a:t>Semana, resumen, audio, referencia y enlace</a:t>
            </a:r>
            <a:endParaRPr lang="en-US" sz="1800" dirty="0"/>
          </a:p>
        </p:txBody>
      </p:sp>
      <p:sp>
        <p:nvSpPr>
          <p:cNvPr id="6" name="Text 3"/>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8 / 10</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457200" y="256032"/>
            <a:ext cx="8229600" cy="594360"/>
          </a:xfrm>
          <a:prstGeom prst="rect">
            <a:avLst/>
          </a:prstGeom>
          <a:noFill/>
          <a:ln/>
        </p:spPr>
        <p:txBody>
          <a:bodyPr wrap="square" lIns="0" tIns="0" rIns="0" bIns="0" rtlCol="0" anchor="ctr"/>
          <a:lstStyle/>
          <a:p>
            <a:pPr indent="0" marL="0">
              <a:buNone/>
            </a:pPr>
            <a:r>
              <a:rPr lang="en-US" sz="2800" b="1" dirty="0">
                <a:solidFill>
                  <a:srgbClr val="0B1020"/>
                </a:solidFill>
                <a:latin typeface="Georgia" pitchFamily="34" charset="0"/>
                <a:ea typeface="Georgia" pitchFamily="34" charset="-122"/>
                <a:cs typeface="Georgia" pitchFamily="34" charset="-120"/>
              </a:rPr>
              <a:t>Seguimiento: mis tareas por semana</a:t>
            </a:r>
            <a:endParaRPr lang="en-US" sz="2800" dirty="0"/>
          </a:p>
        </p:txBody>
      </p:sp>
      <p:sp>
        <p:nvSpPr>
          <p:cNvPr id="3" name="Shape 1"/>
          <p:cNvSpPr/>
          <p:nvPr/>
        </p:nvSpPr>
        <p:spPr>
          <a:xfrm>
            <a:off x="1759002" y="905256"/>
            <a:ext cx="5625996" cy="3502152"/>
          </a:xfrm>
          <a:prstGeom prst="rect">
            <a:avLst/>
          </a:prstGeom>
          <a:solidFill>
            <a:srgbClr val="FFFFFF"/>
          </a:solidFill>
          <a:ln w="12700">
            <a:solidFill>
              <a:srgbClr val="D5D8E0"/>
            </a:solidFill>
            <a:prstDash val="solid"/>
          </a:ln>
          <a:effectLst>
            <a:outerShdw sx="100000" sy="100000" kx="0" ky="0" algn="bl" rotWithShape="0" blurRad="101600" dist="38100" dir="5400000">
              <a:srgbClr val="000000">
                <a:alpha val="15000"/>
              </a:srgbClr>
            </a:outerShdw>
          </a:effectLst>
        </p:spPr>
      </p:sp>
      <p:pic>
        <p:nvPicPr>
          <p:cNvPr id="4" name="Image 0" descr="cap_09.png">    </p:cNvPr>
          <p:cNvPicPr>
            <a:picLocks noChangeAspect="1"/>
          </p:cNvPicPr>
          <p:nvPr/>
        </p:nvPicPr>
        <p:blipFill>
          <a:blip r:embed="rId1"/>
          <a:stretch>
            <a:fillRect/>
          </a:stretch>
        </p:blipFill>
        <p:spPr>
          <a:xfrm>
            <a:off x="1795578" y="941832"/>
            <a:ext cx="5552844" cy="3429000"/>
          </a:xfrm>
          <a:prstGeom prst="rect">
            <a:avLst/>
          </a:prstGeom>
        </p:spPr>
      </p:pic>
      <p:sp>
        <p:nvSpPr>
          <p:cNvPr id="5" name="Text 2"/>
          <p:cNvSpPr txBox="1"/>
          <p:nvPr/>
        </p:nvSpPr>
        <p:spPr>
          <a:xfrm>
            <a:off x="457200" y="4462272"/>
            <a:ext cx="8229600" cy="292608"/>
          </a:xfrm>
          <a:prstGeom prst="rect">
            <a:avLst/>
          </a:prstGeom>
          <a:noFill/>
          <a:ln/>
        </p:spPr>
        <p:txBody>
          <a:bodyPr wrap="square" lIns="0" tIns="0" rIns="0" bIns="0" rtlCol="0" anchor="ctr"/>
          <a:lstStyle/>
          <a:p>
            <a:pPr algn="ctr" indent="0" marL="0">
              <a:buNone/>
            </a:pPr>
            <a:r>
              <a:rPr lang="en-US" sz="1800" dirty="0">
                <a:solidFill>
                  <a:srgbClr val="1F2937"/>
                </a:solidFill>
                <a:latin typeface="Calibri" pitchFamily="34" charset="0"/>
                <a:ea typeface="Calibri" pitchFamily="34" charset="-122"/>
                <a:cs typeface="Calibri" pitchFamily="34" charset="-120"/>
              </a:rPr>
              <a:t>Marcar no entrega la tarea: se entrega en el Aula Virtual</a:t>
            </a:r>
            <a:endParaRPr lang="en-US" sz="1800" dirty="0"/>
          </a:p>
        </p:txBody>
      </p:sp>
      <p:sp>
        <p:nvSpPr>
          <p:cNvPr id="6" name="Text 3"/>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9 / 10</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02920"/>
            <a:ext cx="5669280" cy="118872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Un sílabo que acompaña cada semana</a:t>
            </a:r>
            <a:endParaRPr lang="en-US" sz="3000" dirty="0"/>
          </a:p>
        </p:txBody>
      </p:sp>
      <p:pic>
        <p:nvPicPr>
          <p:cNvPr id="3" name="Image 0" descr="preencoded.png">    </p:cNvPr>
          <p:cNvPicPr>
            <a:picLocks noChangeAspect="1"/>
          </p:cNvPicPr>
          <p:nvPr/>
        </p:nvPicPr>
        <p:blipFill>
          <a:blip r:embed="rId1"/>
          <a:stretch>
            <a:fillRect/>
          </a:stretch>
        </p:blipFill>
        <p:spPr>
          <a:xfrm>
            <a:off x="457200" y="2057400"/>
            <a:ext cx="320040" cy="320040"/>
          </a:xfrm>
          <a:prstGeom prst="rect">
            <a:avLst/>
          </a:prstGeom>
        </p:spPr>
      </p:pic>
      <p:sp>
        <p:nvSpPr>
          <p:cNvPr id="4" name="Text 1">
            <a:hlinkClick r:id="rId2" tooltip=""/>
          </p:cNvPr>
          <p:cNvSpPr txBox="1"/>
          <p:nvPr/>
        </p:nvSpPr>
        <p:spPr>
          <a:xfrm>
            <a:off x="914400" y="2011680"/>
            <a:ext cx="5120640" cy="411480"/>
          </a:xfrm>
          <a:prstGeom prst="rect">
            <a:avLst/>
          </a:prstGeom>
          <a:noFill/>
          <a:ln/>
        </p:spPr>
        <p:txBody>
          <a:bodyPr wrap="square" lIns="0" tIns="0" rIns="0" bIns="0" rtlCol="0" anchor="ctr"/>
          <a:lstStyle/>
          <a:p>
            <a:pPr indent="0" marL="0">
              <a:buNone/>
            </a:pPr>
            <a:r>
              <a:rPr lang="en-US" sz="2000" b="1" u="sng" dirty="0">
                <a:solidFill>
                  <a:srgbClr val="FFC629"/>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darv1970.github.io/Silabo-V5</a:t>
            </a:r>
            <a:endParaRPr lang="en-US" sz="2000" dirty="0"/>
          </a:p>
        </p:txBody>
      </p:sp>
      <p:sp>
        <p:nvSpPr>
          <p:cNvPr id="5" name="Text 2"/>
          <p:cNvSpPr txBox="1"/>
          <p:nvPr/>
        </p:nvSpPr>
        <p:spPr>
          <a:xfrm>
            <a:off x="457200" y="2606040"/>
            <a:ext cx="5486400" cy="365760"/>
          </a:xfrm>
          <a:prstGeom prst="rect">
            <a:avLst/>
          </a:prstGeom>
          <a:noFill/>
          <a:ln/>
        </p:spPr>
        <p:txBody>
          <a:bodyPr wrap="square" lIns="0" tIns="0" rIns="0" bIns="0" rtlCol="0" anchor="t"/>
          <a:lstStyle/>
          <a:p>
            <a:pPr indent="0" marL="0">
              <a:buNone/>
            </a:pPr>
            <a:r>
              <a:rPr lang="en-US" sz="1800" dirty="0">
                <a:solidFill>
                  <a:srgbClr val="D6DAE6"/>
                </a:solidFill>
                <a:latin typeface="Calibri" pitchFamily="34" charset="0"/>
                <a:ea typeface="Calibri" pitchFamily="34" charset="-122"/>
                <a:cs typeface="Calibri" pitchFamily="34" charset="-120"/>
              </a:rPr>
              <a:t>Siguiente paso: Moodle y estudiantes</a:t>
            </a:r>
            <a:endParaRPr lang="en-US" sz="1800" dirty="0"/>
          </a:p>
        </p:txBody>
      </p:sp>
      <p:sp>
        <p:nvSpPr>
          <p:cNvPr id="6" name="Text 3"/>
          <p:cNvSpPr txBox="1"/>
          <p:nvPr/>
        </p:nvSpPr>
        <p:spPr>
          <a:xfrm>
            <a:off x="457200" y="3200400"/>
            <a:ext cx="5486400" cy="777240"/>
          </a:xfrm>
          <a:prstGeom prst="rect">
            <a:avLst/>
          </a:prstGeom>
          <a:noFill/>
          <a:ln/>
        </p:spPr>
        <p:txBody>
          <a:bodyPr wrap="square" lIns="0" tIns="0" rIns="0" bIns="0" rtlCol="0" anchor="t"/>
          <a:lstStyle/>
          <a:p>
            <a:pPr indent="0" marL="0">
              <a:spcAft>
                <a:spcPts val="400"/>
              </a:spcAft>
              <a:buNone/>
            </a:pPr>
            <a:r>
              <a:rPr lang="en-US" sz="1800" dirty="0">
                <a:solidFill>
                  <a:srgbClr val="FFFFFF"/>
                </a:solidFill>
                <a:latin typeface="Calibri" pitchFamily="34" charset="0"/>
                <a:ea typeface="Calibri" pitchFamily="34" charset="-122"/>
                <a:cs typeface="Calibri" pitchFamily="34" charset="-120"/>
              </a:rPr>
              <a:t>Daniel Rodríguez Villalba · UTE</a:t>
            </a:r>
            <a:endParaRPr lang="en-US" sz="1800" dirty="0"/>
          </a:p>
          <a:p>
            <a:pPr indent="0" marL="0">
              <a:spcAft>
                <a:spcPts val="400"/>
              </a:spcAft>
              <a:buNone/>
            </a:pPr>
            <a:r>
              <a:rPr lang="en-US" sz="1800" dirty="0">
                <a:solidFill>
                  <a:srgbClr val="FFFFFF"/>
                </a:solidFill>
                <a:latin typeface="Calibri" pitchFamily="34" charset="0"/>
                <a:ea typeface="Calibri" pitchFamily="34" charset="-122"/>
                <a:cs typeface="Calibri" pitchFamily="34" charset="-120"/>
              </a:rPr>
              <a:t>Juan Pablo Arrobo · UTPL</a:t>
            </a:r>
            <a:endParaRPr lang="en-US" sz="1800" dirty="0"/>
          </a:p>
        </p:txBody>
      </p:sp>
      <p:sp>
        <p:nvSpPr>
          <p:cNvPr id="7" name="Text 4"/>
          <p:cNvSpPr txBox="1"/>
          <p:nvPr/>
        </p:nvSpPr>
        <p:spPr>
          <a:xfrm>
            <a:off x="457200" y="4114800"/>
            <a:ext cx="3657600" cy="457200"/>
          </a:xfrm>
          <a:prstGeom prst="rect">
            <a:avLst/>
          </a:prstGeom>
          <a:noFill/>
          <a:ln/>
        </p:spPr>
        <p:txBody>
          <a:bodyPr wrap="square" lIns="0" tIns="0" rIns="0" bIns="0" rtlCol="0" anchor="ctr"/>
          <a:lstStyle/>
          <a:p>
            <a:pPr indent="0" marL="0">
              <a:buNone/>
            </a:pPr>
            <a:r>
              <a:rPr lang="en-US" sz="2400" i="1" dirty="0">
                <a:solidFill>
                  <a:srgbClr val="FFC629"/>
                </a:solidFill>
                <a:latin typeface="Georgia" pitchFamily="34" charset="0"/>
                <a:ea typeface="Georgia" pitchFamily="34" charset="-122"/>
                <a:cs typeface="Georgia" pitchFamily="34" charset="-120"/>
              </a:rPr>
              <a:t>Gracias</a:t>
            </a:r>
            <a:endParaRPr lang="en-US" sz="2400" dirty="0"/>
          </a:p>
        </p:txBody>
      </p:sp>
      <p:sp>
        <p:nvSpPr>
          <p:cNvPr id="8" name="Shape 5"/>
          <p:cNvSpPr/>
          <p:nvPr/>
        </p:nvSpPr>
        <p:spPr>
          <a:xfrm>
            <a:off x="6400800" y="1097280"/>
            <a:ext cx="2286000" cy="2286000"/>
          </a:xfrm>
          <a:prstGeom prst="roundRect">
            <a:avLst>
              <a:gd name="adj" fmla="val 4800"/>
            </a:avLst>
          </a:prstGeom>
          <a:solidFill>
            <a:srgbClr val="FFFFFF"/>
          </a:solidFill>
          <a:ln w="19050">
            <a:solidFill>
              <a:srgbClr val="FFC629"/>
            </a:solidFill>
            <a:prstDash val="solid"/>
          </a:ln>
        </p:spPr>
      </p:sp>
      <p:pic>
        <p:nvPicPr>
          <p:cNvPr id="9" name="Image 1" descr="qr.png">    </p:cNvPr>
          <p:cNvPicPr>
            <a:picLocks noChangeAspect="1"/>
          </p:cNvPicPr>
          <p:nvPr/>
        </p:nvPicPr>
        <p:blipFill>
          <a:blip r:embed="rId3"/>
          <a:stretch>
            <a:fillRect/>
          </a:stretch>
        </p:blipFill>
        <p:spPr>
          <a:xfrm>
            <a:off x="6537960" y="1234440"/>
            <a:ext cx="2011680" cy="2011680"/>
          </a:xfrm>
          <a:prstGeom prst="rect">
            <a:avLst/>
          </a:prstGeom>
        </p:spPr>
      </p:pic>
      <p:sp>
        <p:nvSpPr>
          <p:cNvPr id="10" name="Text 6"/>
          <p:cNvSpPr txBox="1"/>
          <p:nvPr/>
        </p:nvSpPr>
        <p:spPr>
          <a:xfrm>
            <a:off x="6400800" y="3520440"/>
            <a:ext cx="2286000" cy="365760"/>
          </a:xfrm>
          <a:prstGeom prst="rect">
            <a:avLst/>
          </a:prstGeom>
          <a:noFill/>
          <a:ln/>
        </p:spPr>
        <p:txBody>
          <a:bodyPr wrap="square" lIns="0" tIns="0" rIns="0" bIns="0" rtlCol="0" anchor="t"/>
          <a:lstStyle/>
          <a:p>
            <a:pPr algn="ctr" indent="0" marL="0">
              <a:buNone/>
            </a:pPr>
            <a:r>
              <a:rPr lang="en-US" sz="1400" dirty="0">
                <a:solidFill>
                  <a:srgbClr val="D6DAE6"/>
                </a:solidFill>
                <a:latin typeface="Calibri" pitchFamily="34" charset="0"/>
                <a:ea typeface="Calibri" pitchFamily="34" charset="-122"/>
                <a:cs typeface="Calibri" pitchFamily="34" charset="-120"/>
              </a:rPr>
              <a:t>Abra el sitio</a:t>
            </a:r>
            <a:endParaRPr lang="en-US" sz="1400" dirty="0"/>
          </a:p>
        </p:txBody>
      </p:sp>
      <p:sp>
        <p:nvSpPr>
          <p:cNvPr id="11" name="Text 7"/>
          <p:cNvSpPr txBox="1"/>
          <p:nvPr/>
        </p:nvSpPr>
        <p:spPr>
          <a:xfrm>
            <a:off x="7772400" y="4773168"/>
            <a:ext cx="914400" cy="274320"/>
          </a:xfrm>
          <a:prstGeom prst="rect">
            <a:avLst/>
          </a:prstGeom>
          <a:noFill/>
          <a:ln/>
        </p:spPr>
        <p:txBody>
          <a:bodyPr wrap="square" lIns="0" tIns="0" rIns="0" bIns="0" rtlCol="0" anchor="ctr"/>
          <a:lstStyle/>
          <a:p>
            <a:pPr algn="r" indent="0" marL="0">
              <a:buNone/>
            </a:pPr>
            <a:r>
              <a:rPr lang="en-US" sz="1000" dirty="0">
                <a:solidFill>
                  <a:srgbClr val="9AA3B8"/>
                </a:solidFill>
              </a:rPr>
              <a:t>10 / 10</a:t>
            </a:r>
            <a:endParaRPr lang="en-US" sz="1000" dirty="0"/>
          </a:p>
        </p:txBody>
      </p:sp>
    </p:spTree>
  </p:cSld>
  <p:clrMapOvr>
    <a:masterClrMapping/>
  </p:clrMapOvr>
</p:sld>
</file>

<file path=ppt/theme/theme1.xml><?xml version="1.0" encoding="utf-8"?>
<a:theme xmlns:a="http://schemas.openxmlformats.org/drawingml/2006/main" name="Vibe Coding CEDIA 2026">
  <a:themeElements>
    <a:clrScheme name="Vibe Coding CEDIA 2026">
      <a:dk1>
        <a:srgbClr val="1F2937"/>
      </a:dk1>
      <a:lt1>
        <a:srgbClr val="FFFFFF"/>
      </a:lt1>
      <a:dk2>
        <a:srgbClr val="0B1020"/>
      </a:dk2>
      <a:lt2>
        <a:srgbClr val="F4F5F9"/>
      </a:lt2>
      <a:accent1>
        <a:srgbClr val="5B4BDB"/>
      </a:accent1>
      <a:accent2>
        <a:srgbClr val="0D9488"/>
      </a:accent2>
      <a:accent3>
        <a:srgbClr val="FFC629"/>
      </a:accent3>
      <a:accent4>
        <a:srgbClr val="EEECFB"/>
      </a:accent4>
      <a:accent5>
        <a:srgbClr val="E6F4F2"/>
      </a:accent5>
      <a:accent6>
        <a:srgbClr val="6B7280"/>
      </a:accent6>
      <a:hlink>
        <a:srgbClr val="5B4BDB"/>
      </a:hlink>
      <a:folHlink>
        <a:srgbClr val="0D9488"/>
      </a:folHlink>
    </a:clrScheme>
    <a:fontScheme name="Vibe Coding CEDIA 2026">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Sílabo interactivo · Proyecto final</dc:title>
  <dc:subject>PptxGenJS Presentation</dc:subject>
  <dc:creator>Daniel Rodríguez Villalba y Juan Pablo Arrobo</dc:creator>
  <cp:lastModifiedBy>Daniel Rodríguez Villalba y Juan Pablo Arrobo</cp:lastModifiedBy>
  <cp:revision>1</cp:revision>
  <dcterms:created xsi:type="dcterms:W3CDTF">2026-10-12T13:41:02Z</dcterms:created>
  <dcterms:modified xsi:type="dcterms:W3CDTF">2026-10-12T13:41:02Z</dcterms:modified>
</cp:coreProperties>
</file>