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 A" id="{0a845de9-cc71-3823-d73f-ce936e068e23}">
          <p14:sldIdLst>
            <p14:sldId id="256"/>
            <p14:sldId id="257"/>
            <p14:sldId id="258"/>
            <p14:sldId id="259"/>
            <p14:sldId id="260"/>
            <p14:sldId id="261"/>
          </p14:sldIdLst>
        </p14:section>
        <p14:section name="Part B" id="{9e6081d3-0805-a9c4-9f3a-2aa6ac40fdeb}">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present the Interactive Syllabus for Decision Making and Strategic Communication in Health. It was built by Daniel Rodríguez and Juan Pablo Arrobo. It turns the course syllabus into a website that students can explore from their phones.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course is part of the Master's program in Health Management. Until now the syllabus reached students only as a P D F file. Everything was there, but in a long and static document that was hard to navigate. The clearest problem appeared with the readings. The reference articles were listed in the syllabus. Even so students did not see how they connected to the development of the course. A list of references does not explain when or why to read each 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users are the students of the course. They receive a single link. When they open it they find the schedule of the four sessions and the grading scheme. They also see the resources, the bibliography and the instructors' contact details. In addition they can keep simple track of their weekly tasks. Everything is available in Spanish and in English. The site is based on guide twenty one of our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process has four steps. First we started from the approved syllabus and the list of resources. Then Claude generated the website from that material. Each section comes from a specific part of the syllabus. Next we as instructors reviewed every version against the syllabus and asked for corrections. Claude never published anything on its own. That is how we reached five versions. Finally we published the site on GitHub Pages. The A I proposes the content and the design. People always decide what gets published, which dates are valid and which resources are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verified four things. The content and the dates of the four sessions match the approved syllabus. In our last review we found a mismatch in the course period and corrected it. The site works on four different phones. Three out of three colleagues found the navigation simple. Our review as instructors added the English version and more resources in each version. We have not yet tested the site with our students. For now that remains a proposal for the next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does not replace the live online classes. It does not replace Moodle either. Moodle remains the official channel for submitting assignments and taking exams. The site does not ask for names or email addresses. Task checkmarks stay only in each student's browser. Our next step is to link the site from Moodle. Then we will test it with students next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site. This is the screen students see when they open the link. Our screenshots show the Spanish version, and the site also has an English version. At the top they choose the language. Below the title are the three most common tasks. See the next activity, find the readings and contact the instructors. On the right there is a one minute video that summarizes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reference articles section. Here is the answer to our problem. Each article is labeled with the week when it is used in class. The audio summaries are recorded in Spanish and in English. It also includes a short summary and an audio summary. It gives the A P A reference and a link to the original source. That way students know what to read and when to read it before they even open it. Both articles are open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weekly task list, called My tasks by week. Readings and activities appear next to the date of each class. Students check off what they have done and see their own progress. The notice is clear and always visible. Checking a task here does not submit it. Assignments are submitted in the virtual classroom. The checkmarks are saved only in the student's browser and are never sent to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site the syllabus is no longer a static document. It becomes a guide for every week of the course. We hope to spend less time repeating dates and more time on conversation in class. Our next step is to test it with students through Moodle. We invite you to open the link and adapt the idea to your own course.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rgbClr val="0B1020"/>
        </a:solidFill>
      </p:bgPr>
    </p:bg>
    <p:spTree>
      <p:nvGrpSpPr>
        <p:cNvPr id="1" name=""/>
        <p:cNvGrpSpPr/>
        <p:nvPr/>
      </p:nvGrpSpPr>
      <p:grpSpPr>
        <a:xfrm>
          <a:off x="0" y="0"/>
          <a:ext cx="0" cy="0"/>
          <a:chOff x="0" y="0"/>
          <a:chExt cx="0" cy="0"/>
        </a:xfrm>
      </p:grpSpPr>
      <p:sp>
        <p:nvSpPr>
          <p:cNvPr id="2" name="Text 0"/>
          <p:cNvSpPr/>
          <p:nvPr/>
        </p:nvSpPr>
        <p:spPr>
          <a:xfrm>
            <a:off x="457200" y="4773168"/>
            <a:ext cx="5943600" cy="274320"/>
          </a:xfrm>
          <a:prstGeom prst="rect">
            <a:avLst/>
          </a:prstGeom>
          <a:noFill/>
          <a:ln/>
        </p:spPr>
        <p:txBody>
          <a:bodyPr wrap="square" lIns="0" tIns="0" rIns="0" bIns="0" rtlCol="0" anchor="ctr"/>
          <a:lstStyle/>
          <a:p>
            <a:pPr indent="0" marL="0">
              <a:buNone/>
            </a:pPr>
            <a:r>
              <a:rPr lang="en-US" sz="1000" dirty="0">
                <a:solidFill>
                  <a:srgbClr val="9AA3B8"/>
                </a:solidFill>
                <a:latin typeface="Calibri" pitchFamily="34" charset="0"/>
                <a:ea typeface="Calibri" pitchFamily="34" charset="-122"/>
                <a:cs typeface="Calibri" pitchFamily="34" charset="-120"/>
              </a:rPr>
              <a:t>Vibe Coding CEDIA 2026 · Universidad UTE · UTPL</a:t>
            </a:r>
            <a:endParaRPr 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773168"/>
            <a:ext cx="5943600" cy="2743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Vibe Coding CEDIA 2026 · Universidad UTE · UTPL</a:t>
            </a:r>
            <a:endParaRPr lang="en-US" sz="1000" dirty="0"/>
          </a:p>
        </p:txBody>
      </p:sp>
      <p:sp>
        <p:nvSpPr>
          <p:cNvPr id="3" name="Text 1"/>
          <p:cNvSpPr/>
          <p:nvPr>
            <p:ph idx="101" type="title" hasCustomPrompt="1"/>
          </p:nvPr>
        </p:nvSpPr>
        <p:spPr>
          <a:xfrm>
            <a:off x="457200" y="256032"/>
            <a:ext cx="8229600" cy="594360"/>
          </a:xfrm>
          <a:prstGeom prst="rect">
            <a:avLst/>
          </a:prstGeom>
          <a:noFill/>
          <a:ln/>
        </p:spPr>
        <p:txBody>
          <a:bodyPr wrap="square" rtlCol="0"/>
          <a:lstStyle>
            <a:lvl1pPr indent="0" marL="0">
              <a:buNone/>
              <a:defRPr lang="en-US" sz="2800" b="1" dirty="0">
                <a:solidFill>
                  <a:srgbClr val="0B1020"/>
                </a:solidFill>
                <a:latin typeface="Georgia" pitchFamily="34" charset="0"/>
                <a:ea typeface="Georgia" pitchFamily="34" charset="-122"/>
                <a:cs typeface="Georgia" pitchFamily="34" charset="-120"/>
              </a:defRPr>
            </a:lvl1pPr>
          </a:lstStyle>
          <a:p>
            <a:pPr indent="0" marL="0">
              <a:buNone/>
            </a:pPr>
            <a:endParaRPr lang="en-US" sz="2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3.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darv1970.github.io/Silabo-V5/" TargetMode="External"/><Relationship Id="rId1"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457200" y="502920"/>
            <a:ext cx="2743200" cy="320040"/>
          </a:xfrm>
          <a:prstGeom prst="rect">
            <a:avLst/>
          </a:prstGeom>
          <a:noFill/>
          <a:ln/>
        </p:spPr>
        <p:txBody>
          <a:bodyPr wrap="square" lIns="0" tIns="0" rIns="0" bIns="0" rtlCol="0" anchor="t"/>
          <a:lstStyle/>
          <a:p>
            <a:pPr indent="0" marL="0">
              <a:buNone/>
            </a:pPr>
            <a:r>
              <a:rPr lang="en-US" sz="1400" b="1" spc="200" kern="0" dirty="0">
                <a:solidFill>
                  <a:srgbClr val="FFC629"/>
                </a:solidFill>
                <a:latin typeface="Calibri" pitchFamily="34" charset="0"/>
                <a:ea typeface="Calibri" pitchFamily="34" charset="-122"/>
                <a:cs typeface="Calibri" pitchFamily="34" charset="-120"/>
              </a:rPr>
              <a:t>GUIDE 21</a:t>
            </a:r>
            <a:endParaRPr lang="en-US" sz="1400" dirty="0"/>
          </a:p>
        </p:txBody>
      </p:sp>
      <p:sp>
        <p:nvSpPr>
          <p:cNvPr id="3" name="Text 1"/>
          <p:cNvSpPr txBox="1"/>
          <p:nvPr/>
        </p:nvSpPr>
        <p:spPr>
          <a:xfrm>
            <a:off x="457200" y="822960"/>
            <a:ext cx="5669280" cy="777240"/>
          </a:xfrm>
          <a:prstGeom prst="rect">
            <a:avLst/>
          </a:prstGeom>
          <a:noFill/>
          <a:ln/>
        </p:spPr>
        <p:txBody>
          <a:bodyPr wrap="square" lIns="0" tIns="0" rIns="0" bIns="0" rtlCol="0" anchor="ctr"/>
          <a:lstStyle/>
          <a:p>
            <a:pPr indent="0" marL="0">
              <a:buNone/>
            </a:pPr>
            <a:r>
              <a:rPr lang="en-US" sz="3800" b="1" dirty="0">
                <a:solidFill>
                  <a:srgbClr val="FFFFFF"/>
                </a:solidFill>
                <a:latin typeface="Georgia" pitchFamily="34" charset="0"/>
                <a:ea typeface="Georgia" pitchFamily="34" charset="-122"/>
                <a:cs typeface="Georgia" pitchFamily="34" charset="-120"/>
              </a:rPr>
              <a:t>Interactive Syllabus</a:t>
            </a:r>
            <a:endParaRPr lang="en-US" sz="3800" dirty="0"/>
          </a:p>
        </p:txBody>
      </p:sp>
      <p:sp>
        <p:nvSpPr>
          <p:cNvPr id="4" name="Text 2"/>
          <p:cNvSpPr txBox="1"/>
          <p:nvPr/>
        </p:nvSpPr>
        <p:spPr>
          <a:xfrm>
            <a:off x="457200" y="1645920"/>
            <a:ext cx="5852160" cy="731520"/>
          </a:xfrm>
          <a:prstGeom prst="rect">
            <a:avLst/>
          </a:prstGeom>
          <a:noFill/>
          <a:ln/>
        </p:spPr>
        <p:txBody>
          <a:bodyPr wrap="square" lIns="0" tIns="0" rIns="0" bIns="0" rtlCol="0" anchor="t"/>
          <a:lstStyle/>
          <a:p>
            <a:pPr indent="0" marL="0">
              <a:buNone/>
            </a:pPr>
            <a:r>
              <a:rPr lang="en-US" sz="2000" dirty="0">
                <a:solidFill>
                  <a:srgbClr val="FFC629"/>
                </a:solidFill>
                <a:latin typeface="Calibri" pitchFamily="34" charset="0"/>
                <a:ea typeface="Calibri" pitchFamily="34" charset="-122"/>
                <a:cs typeface="Calibri" pitchFamily="34" charset="-120"/>
              </a:rPr>
              <a:t>Decision Making and Strategic Communication in Health</a:t>
            </a:r>
            <a:endParaRPr lang="en-US" sz="2000" dirty="0"/>
          </a:p>
        </p:txBody>
      </p:sp>
      <p:sp>
        <p:nvSpPr>
          <p:cNvPr id="5" name="Text 3"/>
          <p:cNvSpPr txBox="1"/>
          <p:nvPr/>
        </p:nvSpPr>
        <p:spPr>
          <a:xfrm>
            <a:off x="457200" y="2468880"/>
            <a:ext cx="5486400" cy="365760"/>
          </a:xfrm>
          <a:prstGeom prst="rect">
            <a:avLst/>
          </a:prstGeom>
          <a:noFill/>
          <a:ln/>
        </p:spPr>
        <p:txBody>
          <a:bodyPr wrap="square" lIns="0" tIns="0" rIns="0" bIns="0" rtlCol="0" anchor="t"/>
          <a:lstStyle/>
          <a:p>
            <a:pPr indent="0" marL="0">
              <a:buNone/>
            </a:pPr>
            <a:r>
              <a:rPr lang="en-US" sz="2000" i="1" dirty="0">
                <a:solidFill>
                  <a:srgbClr val="D6DAE6"/>
                </a:solidFill>
                <a:latin typeface="Calibri" pitchFamily="34" charset="0"/>
                <a:ea typeface="Calibri" pitchFamily="34" charset="-122"/>
                <a:cs typeface="Calibri" pitchFamily="34" charset="-120"/>
              </a:rPr>
              <a:t>From PDF to phone</a:t>
            </a:r>
            <a:endParaRPr lang="en-US" sz="2000" dirty="0"/>
          </a:p>
        </p:txBody>
      </p:sp>
      <p:sp>
        <p:nvSpPr>
          <p:cNvPr id="6" name="Text 4"/>
          <p:cNvSpPr txBox="1"/>
          <p:nvPr/>
        </p:nvSpPr>
        <p:spPr>
          <a:xfrm>
            <a:off x="457200" y="3108960"/>
            <a:ext cx="5486400" cy="777240"/>
          </a:xfrm>
          <a:prstGeom prst="rect">
            <a:avLst/>
          </a:prstGeom>
          <a:noFill/>
          <a:ln/>
        </p:spPr>
        <p:txBody>
          <a:bodyPr wrap="square" lIns="0" tIns="0" rIns="0" bIns="0" rtlCol="0" anchor="t"/>
          <a:lstStyle/>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Daniel Rodríguez Villalba · UTE</a:t>
            </a:r>
            <a:endParaRPr lang="en-US" sz="1800" dirty="0"/>
          </a:p>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Juan Pablo Arrobo · UTPL</a:t>
            </a:r>
            <a:endParaRPr lang="en-US" sz="1800" dirty="0"/>
          </a:p>
        </p:txBody>
      </p:sp>
      <p:sp>
        <p:nvSpPr>
          <p:cNvPr id="7" name="Text 5"/>
          <p:cNvSpPr txBox="1"/>
          <p:nvPr/>
        </p:nvSpPr>
        <p:spPr>
          <a:xfrm>
            <a:off x="457200" y="4160520"/>
            <a:ext cx="5669280" cy="411480"/>
          </a:xfrm>
          <a:prstGeom prst="rect">
            <a:avLst/>
          </a:prstGeom>
          <a:noFill/>
          <a:ln/>
        </p:spPr>
        <p:txBody>
          <a:bodyPr wrap="square" lIns="0" tIns="0" rIns="0" bIns="0" rtlCol="0" anchor="t"/>
          <a:lstStyle/>
          <a:p>
            <a:pPr indent="0" marL="0">
              <a:buNone/>
            </a:pPr>
            <a:r>
              <a:rPr lang="en-US" sz="1200" i="1" dirty="0">
                <a:solidFill>
                  <a:srgbClr val="B8C0D0"/>
                </a:solidFill>
                <a:latin typeface="Calibri" pitchFamily="34" charset="0"/>
                <a:ea typeface="Calibri" pitchFamily="34" charset="-122"/>
                <a:cs typeface="Calibri" pitchFamily="34" charset="-120"/>
              </a:rPr>
              <a:t>Narration generated with an AI voice (ElevenLabs) and reviewed by the authors</a:t>
            </a:r>
            <a:endParaRPr lang="en-US" sz="1200" dirty="0"/>
          </a:p>
        </p:txBody>
      </p:sp>
      <p:sp>
        <p:nvSpPr>
          <p:cNvPr id="8" name="Shape 6"/>
          <p:cNvSpPr/>
          <p:nvPr/>
        </p:nvSpPr>
        <p:spPr>
          <a:xfrm>
            <a:off x="6537960" y="502920"/>
            <a:ext cx="2103120" cy="3977640"/>
          </a:xfrm>
          <a:prstGeom prst="roundRect">
            <a:avLst>
              <a:gd name="adj" fmla="val 10870"/>
            </a:avLst>
          </a:prstGeom>
          <a:solidFill>
            <a:srgbClr val="1C2340"/>
          </a:solidFill>
          <a:ln w="19050">
            <a:solidFill>
              <a:srgbClr val="FFC629"/>
            </a:solidFill>
            <a:prstDash val="solid"/>
          </a:ln>
        </p:spPr>
      </p:sp>
      <p:pic>
        <p:nvPicPr>
          <p:cNvPr id="9" name="Image 0" descr="phone.png">    </p:cNvPr>
          <p:cNvPicPr>
            <a:picLocks noChangeAspect="1"/>
          </p:cNvPicPr>
          <p:nvPr/>
        </p:nvPicPr>
        <p:blipFill>
          <a:blip r:embed="rId1"/>
          <a:stretch>
            <a:fillRect/>
          </a:stretch>
        </p:blipFill>
        <p:spPr>
          <a:xfrm>
            <a:off x="6675120" y="713232"/>
            <a:ext cx="1828800" cy="3383280"/>
          </a:xfrm>
          <a:prstGeom prst="rect">
            <a:avLst/>
          </a:prstGeom>
        </p:spPr>
      </p:pic>
      <p:sp>
        <p:nvSpPr>
          <p:cNvPr id="10" name="Shape 7"/>
          <p:cNvSpPr/>
          <p:nvPr/>
        </p:nvSpPr>
        <p:spPr>
          <a:xfrm>
            <a:off x="7498080" y="4206240"/>
            <a:ext cx="182880" cy="182880"/>
          </a:xfrm>
          <a:prstGeom prst="ellipse">
            <a:avLst/>
          </a:prstGeom>
          <a:solidFill>
            <a:srgbClr val="FFC629"/>
          </a:solidFill>
          <a:ln w="12700">
            <a:solidFill>
              <a:srgbClr val="FFC629"/>
            </a:solidFill>
            <a:prstDash val="solid"/>
          </a:ln>
        </p:spPr>
      </p:sp>
      <p:sp>
        <p:nvSpPr>
          <p:cNvPr id="11" name="Text 8"/>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9AA3B8"/>
                </a:solidFill>
              </a:rPr>
              <a:t>1 / 10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Readings did not connect</a:t>
            </a:r>
            <a:endParaRPr lang="en-US" sz="2800" dirty="0"/>
          </a:p>
        </p:txBody>
      </p:sp>
      <p:sp>
        <p:nvSpPr>
          <p:cNvPr id="3" name="Shape 1"/>
          <p:cNvSpPr/>
          <p:nvPr/>
        </p:nvSpPr>
        <p:spPr>
          <a:xfrm>
            <a:off x="457200" y="1143000"/>
            <a:ext cx="2926080" cy="3291840"/>
          </a:xfrm>
          <a:prstGeom prst="roundRect">
            <a:avLst>
              <a:gd name="adj" fmla="val 375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pic>
        <p:nvPicPr>
          <p:cNvPr id="4" name="Image 0" descr="preencoded.png">    </p:cNvPr>
          <p:cNvPicPr>
            <a:picLocks noChangeAspect="1"/>
          </p:cNvPicPr>
          <p:nvPr/>
        </p:nvPicPr>
        <p:blipFill>
          <a:blip r:embed="rId1"/>
          <a:stretch>
            <a:fillRect/>
          </a:stretch>
        </p:blipFill>
        <p:spPr>
          <a:xfrm>
            <a:off x="1463040" y="1417320"/>
            <a:ext cx="914400" cy="914400"/>
          </a:xfrm>
          <a:prstGeom prst="rect">
            <a:avLst/>
          </a:prstGeom>
        </p:spPr>
      </p:pic>
      <p:sp>
        <p:nvSpPr>
          <p:cNvPr id="5" name="Text 2"/>
          <p:cNvSpPr txBox="1"/>
          <p:nvPr/>
        </p:nvSpPr>
        <p:spPr>
          <a:xfrm>
            <a:off x="640080" y="2468880"/>
            <a:ext cx="2560320" cy="365760"/>
          </a:xfrm>
          <a:prstGeom prst="rect">
            <a:avLst/>
          </a:prstGeom>
          <a:noFill/>
          <a:ln/>
        </p:spPr>
        <p:txBody>
          <a:bodyPr wrap="square" lIns="0" tIns="0" rIns="0" bIns="0" rtlCol="0" anchor="t"/>
          <a:lstStyle/>
          <a:p>
            <a:pPr algn="ctr" indent="0" marL="0">
              <a:buNone/>
            </a:pPr>
            <a:r>
              <a:rPr lang="en-US" sz="1800" b="1" dirty="0">
                <a:solidFill>
                  <a:srgbClr val="5B4BDB"/>
                </a:solidFill>
                <a:latin typeface="Calibri" pitchFamily="34" charset="0"/>
                <a:ea typeface="Calibri" pitchFamily="34" charset="-122"/>
                <a:cs typeface="Calibri" pitchFamily="34" charset="-120"/>
              </a:rPr>
              <a:t>Syllabus as PDF</a:t>
            </a:r>
            <a:endParaRPr lang="en-US" sz="1800" dirty="0"/>
          </a:p>
        </p:txBody>
      </p:sp>
      <p:sp>
        <p:nvSpPr>
          <p:cNvPr id="6" name="Shape 3"/>
          <p:cNvSpPr/>
          <p:nvPr/>
        </p:nvSpPr>
        <p:spPr>
          <a:xfrm>
            <a:off x="914400" y="3017520"/>
            <a:ext cx="2011680" cy="109728"/>
          </a:xfrm>
          <a:prstGeom prst="roundRect">
            <a:avLst>
              <a:gd name="adj" fmla="val 50000"/>
            </a:avLst>
          </a:prstGeom>
          <a:solidFill>
            <a:srgbClr val="C9C3F2"/>
          </a:solidFill>
          <a:ln w="12700">
            <a:solidFill>
              <a:srgbClr val="C9C3F2"/>
            </a:solidFill>
            <a:prstDash val="solid"/>
          </a:ln>
        </p:spPr>
      </p:sp>
      <p:sp>
        <p:nvSpPr>
          <p:cNvPr id="7" name="Shape 4"/>
          <p:cNvSpPr/>
          <p:nvPr/>
        </p:nvSpPr>
        <p:spPr>
          <a:xfrm>
            <a:off x="914400" y="3291840"/>
            <a:ext cx="1645920" cy="109728"/>
          </a:xfrm>
          <a:prstGeom prst="roundRect">
            <a:avLst>
              <a:gd name="adj" fmla="val 50000"/>
            </a:avLst>
          </a:prstGeom>
          <a:solidFill>
            <a:srgbClr val="C9C3F2"/>
          </a:solidFill>
          <a:ln w="12700">
            <a:solidFill>
              <a:srgbClr val="C9C3F2"/>
            </a:solidFill>
            <a:prstDash val="solid"/>
          </a:ln>
        </p:spPr>
      </p:sp>
      <p:sp>
        <p:nvSpPr>
          <p:cNvPr id="8" name="Shape 5"/>
          <p:cNvSpPr/>
          <p:nvPr/>
        </p:nvSpPr>
        <p:spPr>
          <a:xfrm>
            <a:off x="914400" y="3566160"/>
            <a:ext cx="1828800" cy="109728"/>
          </a:xfrm>
          <a:prstGeom prst="roundRect">
            <a:avLst>
              <a:gd name="adj" fmla="val 50000"/>
            </a:avLst>
          </a:prstGeom>
          <a:solidFill>
            <a:srgbClr val="C9C3F2"/>
          </a:solidFill>
          <a:ln w="12700">
            <a:solidFill>
              <a:srgbClr val="C9C3F2"/>
            </a:solidFill>
            <a:prstDash val="solid"/>
          </a:ln>
        </p:spPr>
      </p:sp>
      <p:sp>
        <p:nvSpPr>
          <p:cNvPr id="9" name="Shape 6"/>
          <p:cNvSpPr/>
          <p:nvPr/>
        </p:nvSpPr>
        <p:spPr>
          <a:xfrm>
            <a:off x="914400" y="3840480"/>
            <a:ext cx="1280160" cy="109728"/>
          </a:xfrm>
          <a:prstGeom prst="roundRect">
            <a:avLst>
              <a:gd name="adj" fmla="val 50000"/>
            </a:avLst>
          </a:prstGeom>
          <a:solidFill>
            <a:srgbClr val="C9C3F2"/>
          </a:solidFill>
          <a:ln w="12700">
            <a:solidFill>
              <a:srgbClr val="C9C3F2"/>
            </a:solidFill>
            <a:prstDash val="solid"/>
          </a:ln>
        </p:spPr>
      </p:sp>
      <p:pic>
        <p:nvPicPr>
          <p:cNvPr id="10" name="Image 1" descr="preencoded.png">    </p:cNvPr>
          <p:cNvPicPr>
            <a:picLocks noChangeAspect="1"/>
          </p:cNvPicPr>
          <p:nvPr/>
        </p:nvPicPr>
        <p:blipFill>
          <a:blip r:embed="rId2"/>
          <a:stretch>
            <a:fillRect/>
          </a:stretch>
        </p:blipFill>
        <p:spPr>
          <a:xfrm>
            <a:off x="3840480" y="1234440"/>
            <a:ext cx="502920" cy="502920"/>
          </a:xfrm>
          <a:prstGeom prst="rect">
            <a:avLst/>
          </a:prstGeom>
        </p:spPr>
      </p:pic>
      <p:sp>
        <p:nvSpPr>
          <p:cNvPr id="11" name="Text 7"/>
          <p:cNvSpPr txBox="1"/>
          <p:nvPr/>
        </p:nvSpPr>
        <p:spPr>
          <a:xfrm>
            <a:off x="3840480" y="1874520"/>
            <a:ext cx="4754880" cy="2194560"/>
          </a:xfrm>
          <a:prstGeom prst="rect">
            <a:avLst/>
          </a:prstGeom>
          <a:noFill/>
          <a:ln/>
        </p:spPr>
        <p:txBody>
          <a:bodyPr wrap="square" lIns="0" tIns="0" rIns="0" bIns="0" rtlCol="0" anchor="t"/>
          <a:lstStyle/>
          <a:p>
            <a:pPr indent="0" marL="0">
              <a:buNone/>
            </a:pPr>
            <a:r>
              <a:rPr lang="en-US" sz="2600" i="1" dirty="0">
                <a:solidFill>
                  <a:srgbClr val="0B1020"/>
                </a:solidFill>
                <a:latin typeface="Georgia" pitchFamily="34" charset="0"/>
                <a:ea typeface="Georgia" pitchFamily="34" charset="-122"/>
                <a:cs typeface="Georgia" pitchFamily="34" charset="-120"/>
              </a:rPr>
              <a:t>The articles were in the syllabus, but students did not know when or why to read them.</a:t>
            </a:r>
            <a:endParaRPr lang="en-US" sz="2600" dirty="0"/>
          </a:p>
        </p:txBody>
      </p:sp>
      <p:sp>
        <p:nvSpPr>
          <p:cNvPr id="12" name="Text 8"/>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The tool</a:t>
            </a:r>
            <a:endParaRPr lang="en-US" sz="2800" dirty="0"/>
          </a:p>
        </p:txBody>
      </p:sp>
      <p:sp>
        <p:nvSpPr>
          <p:cNvPr id="3" name="Shape 1"/>
          <p:cNvSpPr/>
          <p:nvPr/>
        </p:nvSpPr>
        <p:spPr>
          <a:xfrm>
            <a:off x="457200" y="1143000"/>
            <a:ext cx="2560320" cy="2743200"/>
          </a:xfrm>
          <a:prstGeom prst="roundRect">
            <a:avLst>
              <a:gd name="adj" fmla="val 4286"/>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731520" y="1371600"/>
            <a:ext cx="731520" cy="73152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914400" y="1554480"/>
            <a:ext cx="365760" cy="365760"/>
          </a:xfrm>
          <a:prstGeom prst="rect">
            <a:avLst/>
          </a:prstGeom>
        </p:spPr>
      </p:pic>
      <p:sp>
        <p:nvSpPr>
          <p:cNvPr id="6" name="Text 3"/>
          <p:cNvSpPr txBox="1"/>
          <p:nvPr/>
        </p:nvSpPr>
        <p:spPr>
          <a:xfrm>
            <a:off x="731520" y="2286000"/>
            <a:ext cx="2103120" cy="411480"/>
          </a:xfrm>
          <a:prstGeom prst="rect">
            <a:avLst/>
          </a:prstGeom>
          <a:noFill/>
          <a:ln/>
        </p:spPr>
        <p:txBody>
          <a:bodyPr wrap="square" lIns="0" tIns="0" rIns="0" bIns="0" rtlCol="0" anchor="t"/>
          <a:lstStyle/>
          <a:p>
            <a:pPr indent="0" marL="0">
              <a:buNone/>
            </a:pPr>
            <a:r>
              <a:rPr lang="en-US" sz="2000" b="1" dirty="0">
                <a:solidFill>
                  <a:srgbClr val="5B4BDB"/>
                </a:solidFill>
                <a:latin typeface="Calibri" pitchFamily="34" charset="0"/>
                <a:ea typeface="Calibri" pitchFamily="34" charset="-122"/>
                <a:cs typeface="Calibri" pitchFamily="34" charset="-120"/>
              </a:rPr>
              <a:t>Who uses it</a:t>
            </a:r>
            <a:endParaRPr lang="en-US" sz="2000" dirty="0"/>
          </a:p>
        </p:txBody>
      </p:sp>
      <p:sp>
        <p:nvSpPr>
          <p:cNvPr id="7" name="Text 4"/>
          <p:cNvSpPr txBox="1"/>
          <p:nvPr/>
        </p:nvSpPr>
        <p:spPr>
          <a:xfrm>
            <a:off x="73152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Students of the course</a:t>
            </a:r>
            <a:endParaRPr lang="en-US" sz="1800" dirty="0"/>
          </a:p>
        </p:txBody>
      </p:sp>
      <p:sp>
        <p:nvSpPr>
          <p:cNvPr id="8" name="Shape 5"/>
          <p:cNvSpPr/>
          <p:nvPr/>
        </p:nvSpPr>
        <p:spPr>
          <a:xfrm>
            <a:off x="3291840" y="1143000"/>
            <a:ext cx="2560320" cy="2743200"/>
          </a:xfrm>
          <a:prstGeom prst="roundRect">
            <a:avLst>
              <a:gd name="adj" fmla="val 4286"/>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9" name="Shape 6"/>
          <p:cNvSpPr/>
          <p:nvPr/>
        </p:nvSpPr>
        <p:spPr>
          <a:xfrm>
            <a:off x="3566160" y="1371600"/>
            <a:ext cx="731520" cy="73152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3749040" y="1554480"/>
            <a:ext cx="365760" cy="365760"/>
          </a:xfrm>
          <a:prstGeom prst="rect">
            <a:avLst/>
          </a:prstGeom>
        </p:spPr>
      </p:pic>
      <p:sp>
        <p:nvSpPr>
          <p:cNvPr id="11" name="Text 7"/>
          <p:cNvSpPr txBox="1"/>
          <p:nvPr/>
        </p:nvSpPr>
        <p:spPr>
          <a:xfrm>
            <a:off x="3566160" y="2286000"/>
            <a:ext cx="2103120" cy="411480"/>
          </a:xfrm>
          <a:prstGeom prst="rect">
            <a:avLst/>
          </a:prstGeom>
          <a:noFill/>
          <a:ln/>
        </p:spPr>
        <p:txBody>
          <a:bodyPr wrap="square" lIns="0" tIns="0" rIns="0" bIns="0" rtlCol="0" anchor="t"/>
          <a:lstStyle/>
          <a:p>
            <a:pPr indent="0" marL="0">
              <a:buNone/>
            </a:pPr>
            <a:r>
              <a:rPr lang="en-US" sz="2000" b="1" dirty="0">
                <a:solidFill>
                  <a:srgbClr val="0D9488"/>
                </a:solidFill>
                <a:latin typeface="Calibri" pitchFamily="34" charset="0"/>
                <a:ea typeface="Calibri" pitchFamily="34" charset="-122"/>
                <a:cs typeface="Calibri" pitchFamily="34" charset="-120"/>
              </a:rPr>
              <a:t>What they get</a:t>
            </a:r>
            <a:endParaRPr lang="en-US" sz="2000" dirty="0"/>
          </a:p>
        </p:txBody>
      </p:sp>
      <p:sp>
        <p:nvSpPr>
          <p:cNvPr id="12" name="Text 8"/>
          <p:cNvSpPr txBox="1"/>
          <p:nvPr/>
        </p:nvSpPr>
        <p:spPr>
          <a:xfrm>
            <a:off x="356616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One bilingual link</a:t>
            </a:r>
            <a:endParaRPr lang="en-US" sz="1800" dirty="0"/>
          </a:p>
        </p:txBody>
      </p:sp>
      <p:sp>
        <p:nvSpPr>
          <p:cNvPr id="13" name="Shape 9"/>
          <p:cNvSpPr/>
          <p:nvPr/>
        </p:nvSpPr>
        <p:spPr>
          <a:xfrm>
            <a:off x="6126480" y="1143000"/>
            <a:ext cx="2560320" cy="2743200"/>
          </a:xfrm>
          <a:prstGeom prst="roundRect">
            <a:avLst>
              <a:gd name="adj" fmla="val 4286"/>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4" name="Shape 10"/>
          <p:cNvSpPr/>
          <p:nvPr/>
        </p:nvSpPr>
        <p:spPr>
          <a:xfrm>
            <a:off x="6400800" y="1371600"/>
            <a:ext cx="731520" cy="73152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6583680" y="1554480"/>
            <a:ext cx="365760" cy="365760"/>
          </a:xfrm>
          <a:prstGeom prst="rect">
            <a:avLst/>
          </a:prstGeom>
        </p:spPr>
      </p:pic>
      <p:sp>
        <p:nvSpPr>
          <p:cNvPr id="16" name="Text 11"/>
          <p:cNvSpPr txBox="1"/>
          <p:nvPr/>
        </p:nvSpPr>
        <p:spPr>
          <a:xfrm>
            <a:off x="6400800" y="2286000"/>
            <a:ext cx="2103120" cy="411480"/>
          </a:xfrm>
          <a:prstGeom prst="rect">
            <a:avLst/>
          </a:prstGeom>
          <a:noFill/>
          <a:ln/>
        </p:spPr>
        <p:txBody>
          <a:bodyPr wrap="square" lIns="0" tIns="0" rIns="0" bIns="0" rtlCol="0" anchor="t"/>
          <a:lstStyle/>
          <a:p>
            <a:pPr indent="0" marL="0">
              <a:buNone/>
            </a:pPr>
            <a:r>
              <a:rPr lang="en-US" sz="2000" b="1" dirty="0">
                <a:solidFill>
                  <a:srgbClr val="5B4BDB"/>
                </a:solidFill>
                <a:latin typeface="Calibri" pitchFamily="34" charset="0"/>
                <a:ea typeface="Calibri" pitchFamily="34" charset="-122"/>
                <a:cs typeface="Calibri" pitchFamily="34" charset="-120"/>
              </a:rPr>
              <a:t>What they find</a:t>
            </a:r>
            <a:endParaRPr lang="en-US" sz="2000" dirty="0"/>
          </a:p>
        </p:txBody>
      </p:sp>
      <p:sp>
        <p:nvSpPr>
          <p:cNvPr id="17" name="Text 12"/>
          <p:cNvSpPr txBox="1"/>
          <p:nvPr/>
        </p:nvSpPr>
        <p:spPr>
          <a:xfrm>
            <a:off x="640080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Schedule, grading, resources, contact, tasks</a:t>
            </a:r>
            <a:endParaRPr lang="en-US" sz="1800" dirty="0"/>
          </a:p>
        </p:txBody>
      </p:sp>
      <p:sp>
        <p:nvSpPr>
          <p:cNvPr id="18" name="Shape 13"/>
          <p:cNvSpPr/>
          <p:nvPr/>
        </p:nvSpPr>
        <p:spPr>
          <a:xfrm>
            <a:off x="457200" y="4206240"/>
            <a:ext cx="1188720" cy="365760"/>
          </a:xfrm>
          <a:prstGeom prst="roundRect">
            <a:avLst>
              <a:gd name="adj" fmla="val 50000"/>
            </a:avLst>
          </a:prstGeom>
          <a:solidFill>
            <a:srgbClr val="0B1020"/>
          </a:solidFill>
          <a:ln w="12700">
            <a:solidFill>
              <a:srgbClr val="0B1020"/>
            </a:solidFill>
            <a:prstDash val="solid"/>
          </a:ln>
        </p:spPr>
      </p:sp>
      <p:sp>
        <p:nvSpPr>
          <p:cNvPr id="19" name="Text 14"/>
          <p:cNvSpPr txBox="1"/>
          <p:nvPr/>
        </p:nvSpPr>
        <p:spPr>
          <a:xfrm>
            <a:off x="457200" y="4206240"/>
            <a:ext cx="1188720" cy="365760"/>
          </a:xfrm>
          <a:prstGeom prst="rect">
            <a:avLst/>
          </a:prstGeom>
          <a:noFill/>
          <a:ln/>
        </p:spPr>
        <p:txBody>
          <a:bodyPr wrap="square" lIns="0" tIns="0" rIns="0" bIns="0" rtlCol="0" anchor="ctr"/>
          <a:lstStyle/>
          <a:p>
            <a:pPr algn="ctr" indent="0" marL="0">
              <a:buNone/>
            </a:pPr>
            <a:r>
              <a:rPr lang="en-US" sz="1400" b="1" dirty="0">
                <a:solidFill>
                  <a:srgbClr val="FFC629"/>
                </a:solidFill>
                <a:latin typeface="Calibri" pitchFamily="34" charset="0"/>
                <a:ea typeface="Calibri" pitchFamily="34" charset="-122"/>
                <a:cs typeface="Calibri" pitchFamily="34" charset="-120"/>
              </a:rPr>
              <a:t>Guide 21</a:t>
            </a:r>
            <a:endParaRPr lang="en-US" sz="1400" dirty="0"/>
          </a:p>
        </p:txBody>
      </p:sp>
      <p:sp>
        <p:nvSpPr>
          <p:cNvPr id="20" name="Text 15"/>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Four steps, human decision</a:t>
            </a:r>
            <a:endParaRPr lang="en-US" sz="2800" dirty="0"/>
          </a:p>
        </p:txBody>
      </p:sp>
      <p:sp>
        <p:nvSpPr>
          <p:cNvPr id="3" name="Shape 1"/>
          <p:cNvSpPr/>
          <p:nvPr/>
        </p:nvSpPr>
        <p:spPr>
          <a:xfrm>
            <a:off x="45720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1024128" y="1325880"/>
            <a:ext cx="731520" cy="73152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1207008" y="1508760"/>
            <a:ext cx="365760" cy="365760"/>
          </a:xfrm>
          <a:prstGeom prst="rect">
            <a:avLst/>
          </a:prstGeom>
        </p:spPr>
      </p:pic>
      <p:sp>
        <p:nvSpPr>
          <p:cNvPr id="6" name="Text 3"/>
          <p:cNvSpPr txBox="1"/>
          <p:nvPr/>
        </p:nvSpPr>
        <p:spPr>
          <a:xfrm>
            <a:off x="59436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1</a:t>
            </a:r>
            <a:endParaRPr lang="en-US" sz="1800" dirty="0"/>
          </a:p>
        </p:txBody>
      </p:sp>
      <p:sp>
        <p:nvSpPr>
          <p:cNvPr id="7" name="Text 4"/>
          <p:cNvSpPr txBox="1"/>
          <p:nvPr/>
        </p:nvSpPr>
        <p:spPr>
          <a:xfrm>
            <a:off x="59436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Approved syllabus</a:t>
            </a:r>
            <a:endParaRPr lang="en-US" sz="1800" dirty="0"/>
          </a:p>
        </p:txBody>
      </p:sp>
      <p:pic>
        <p:nvPicPr>
          <p:cNvPr id="8" name="Image 1" descr="preencoded.png">    </p:cNvPr>
          <p:cNvPicPr>
            <a:picLocks noChangeAspect="1"/>
          </p:cNvPicPr>
          <p:nvPr/>
        </p:nvPicPr>
        <p:blipFill>
          <a:blip r:embed="rId2"/>
          <a:stretch>
            <a:fillRect/>
          </a:stretch>
        </p:blipFill>
        <p:spPr>
          <a:xfrm>
            <a:off x="2359152" y="2194560"/>
            <a:ext cx="201168" cy="201168"/>
          </a:xfrm>
          <a:prstGeom prst="rect">
            <a:avLst/>
          </a:prstGeom>
        </p:spPr>
      </p:pic>
      <p:sp>
        <p:nvSpPr>
          <p:cNvPr id="9" name="Shape 5"/>
          <p:cNvSpPr/>
          <p:nvPr/>
        </p:nvSpPr>
        <p:spPr>
          <a:xfrm>
            <a:off x="260604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10" name="Shape 6"/>
          <p:cNvSpPr/>
          <p:nvPr/>
        </p:nvSpPr>
        <p:spPr>
          <a:xfrm>
            <a:off x="3172968" y="1325880"/>
            <a:ext cx="731520" cy="731520"/>
          </a:xfrm>
          <a:prstGeom prst="ellipse">
            <a:avLst/>
          </a:prstGeom>
          <a:solidFill>
            <a:srgbClr val="5B4BDB"/>
          </a:solidFill>
          <a:ln w="12700">
            <a:solidFill>
              <a:srgbClr val="5B4BDB"/>
            </a:solidFill>
            <a:prstDash val="solid"/>
          </a:ln>
        </p:spPr>
      </p:sp>
      <p:pic>
        <p:nvPicPr>
          <p:cNvPr id="11" name="Image 2" descr="preencoded.png">    </p:cNvPr>
          <p:cNvPicPr>
            <a:picLocks noChangeAspect="1"/>
          </p:cNvPicPr>
          <p:nvPr/>
        </p:nvPicPr>
        <p:blipFill>
          <a:blip r:embed="rId3"/>
          <a:stretch>
            <a:fillRect/>
          </a:stretch>
        </p:blipFill>
        <p:spPr>
          <a:xfrm>
            <a:off x="3355848" y="1508760"/>
            <a:ext cx="365760" cy="365760"/>
          </a:xfrm>
          <a:prstGeom prst="rect">
            <a:avLst/>
          </a:prstGeom>
        </p:spPr>
      </p:pic>
      <p:sp>
        <p:nvSpPr>
          <p:cNvPr id="12" name="Text 7"/>
          <p:cNvSpPr txBox="1"/>
          <p:nvPr/>
        </p:nvSpPr>
        <p:spPr>
          <a:xfrm>
            <a:off x="274320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2</a:t>
            </a:r>
            <a:endParaRPr lang="en-US" sz="1800" dirty="0"/>
          </a:p>
        </p:txBody>
      </p:sp>
      <p:sp>
        <p:nvSpPr>
          <p:cNvPr id="13" name="Text 8"/>
          <p:cNvSpPr txBox="1"/>
          <p:nvPr/>
        </p:nvSpPr>
        <p:spPr>
          <a:xfrm>
            <a:off x="274320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Claude builds the site</a:t>
            </a:r>
            <a:endParaRPr lang="en-US" sz="1800" dirty="0"/>
          </a:p>
        </p:txBody>
      </p:sp>
      <p:pic>
        <p:nvPicPr>
          <p:cNvPr id="14" name="Image 3" descr="preencoded.png">    </p:cNvPr>
          <p:cNvPicPr>
            <a:picLocks noChangeAspect="1"/>
          </p:cNvPicPr>
          <p:nvPr/>
        </p:nvPicPr>
        <p:blipFill>
          <a:blip r:embed="rId4"/>
          <a:stretch>
            <a:fillRect/>
          </a:stretch>
        </p:blipFill>
        <p:spPr>
          <a:xfrm>
            <a:off x="4507992" y="2194560"/>
            <a:ext cx="201168" cy="201168"/>
          </a:xfrm>
          <a:prstGeom prst="rect">
            <a:avLst/>
          </a:prstGeom>
        </p:spPr>
      </p:pic>
      <p:sp>
        <p:nvSpPr>
          <p:cNvPr id="15" name="Shape 9"/>
          <p:cNvSpPr/>
          <p:nvPr/>
        </p:nvSpPr>
        <p:spPr>
          <a:xfrm>
            <a:off x="4754880" y="1143000"/>
            <a:ext cx="1874520" cy="2331720"/>
          </a:xfrm>
          <a:prstGeom prst="roundRect">
            <a:avLst>
              <a:gd name="adj" fmla="val 5854"/>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16" name="Shape 10"/>
          <p:cNvSpPr/>
          <p:nvPr/>
        </p:nvSpPr>
        <p:spPr>
          <a:xfrm>
            <a:off x="5321808" y="1325880"/>
            <a:ext cx="731520" cy="731520"/>
          </a:xfrm>
          <a:prstGeom prst="ellipse">
            <a:avLst/>
          </a:prstGeom>
          <a:solidFill>
            <a:srgbClr val="0D9488"/>
          </a:solidFill>
          <a:ln w="12700">
            <a:solidFill>
              <a:srgbClr val="0D9488"/>
            </a:solidFill>
            <a:prstDash val="solid"/>
          </a:ln>
        </p:spPr>
      </p:sp>
      <p:pic>
        <p:nvPicPr>
          <p:cNvPr id="17" name="Image 4" descr="preencoded.png">    </p:cNvPr>
          <p:cNvPicPr>
            <a:picLocks noChangeAspect="1"/>
          </p:cNvPicPr>
          <p:nvPr/>
        </p:nvPicPr>
        <p:blipFill>
          <a:blip r:embed="rId5"/>
          <a:stretch>
            <a:fillRect/>
          </a:stretch>
        </p:blipFill>
        <p:spPr>
          <a:xfrm>
            <a:off x="5504688" y="1508760"/>
            <a:ext cx="365760" cy="365760"/>
          </a:xfrm>
          <a:prstGeom prst="rect">
            <a:avLst/>
          </a:prstGeom>
        </p:spPr>
      </p:pic>
      <p:sp>
        <p:nvSpPr>
          <p:cNvPr id="18" name="Text 11"/>
          <p:cNvSpPr txBox="1"/>
          <p:nvPr/>
        </p:nvSpPr>
        <p:spPr>
          <a:xfrm>
            <a:off x="4892040" y="1234440"/>
            <a:ext cx="365760" cy="365760"/>
          </a:xfrm>
          <a:prstGeom prst="rect">
            <a:avLst/>
          </a:prstGeom>
          <a:noFill/>
          <a:ln/>
        </p:spPr>
        <p:txBody>
          <a:bodyPr wrap="square" lIns="0" tIns="0" rIns="0" bIns="0" rtlCol="0" anchor="t"/>
          <a:lstStyle/>
          <a:p>
            <a:pPr indent="0" marL="0">
              <a:buNone/>
            </a:pPr>
            <a:r>
              <a:rPr lang="en-US" sz="1800" b="1" dirty="0">
                <a:solidFill>
                  <a:srgbClr val="0D9488"/>
                </a:solidFill>
                <a:latin typeface="Georgia" pitchFamily="34" charset="0"/>
                <a:ea typeface="Georgia" pitchFamily="34" charset="-122"/>
                <a:cs typeface="Georgia" pitchFamily="34" charset="-120"/>
              </a:rPr>
              <a:t>3</a:t>
            </a:r>
            <a:endParaRPr lang="en-US" sz="1800" dirty="0"/>
          </a:p>
        </p:txBody>
      </p:sp>
      <p:sp>
        <p:nvSpPr>
          <p:cNvPr id="19" name="Text 12"/>
          <p:cNvSpPr txBox="1"/>
          <p:nvPr/>
        </p:nvSpPr>
        <p:spPr>
          <a:xfrm>
            <a:off x="4892040" y="2194560"/>
            <a:ext cx="1600200" cy="1097280"/>
          </a:xfrm>
          <a:prstGeom prst="rect">
            <a:avLst/>
          </a:prstGeom>
          <a:noFill/>
          <a:ln/>
        </p:spPr>
        <p:txBody>
          <a:bodyPr wrap="square" lIns="0" tIns="0" rIns="0" bIns="0" rtlCol="0" anchor="t"/>
          <a:lstStyle/>
          <a:p>
            <a:pPr algn="ctr" indent="0" marL="0">
              <a:buNone/>
            </a:pPr>
            <a:r>
              <a:rPr lang="en-US" sz="1800" b="1" dirty="0">
                <a:solidFill>
                  <a:srgbClr val="1F2937"/>
                </a:solidFill>
                <a:latin typeface="Calibri" pitchFamily="34" charset="0"/>
                <a:ea typeface="Calibri" pitchFamily="34" charset="-122"/>
                <a:cs typeface="Calibri" pitchFamily="34" charset="-120"/>
              </a:rPr>
              <a:t>Instructors review: 5 versions</a:t>
            </a:r>
            <a:endParaRPr lang="en-US" sz="1800" dirty="0"/>
          </a:p>
        </p:txBody>
      </p:sp>
      <p:pic>
        <p:nvPicPr>
          <p:cNvPr id="20" name="Image 5" descr="preencoded.png">    </p:cNvPr>
          <p:cNvPicPr>
            <a:picLocks noChangeAspect="1"/>
          </p:cNvPicPr>
          <p:nvPr/>
        </p:nvPicPr>
        <p:blipFill>
          <a:blip r:embed="rId6"/>
          <a:stretch>
            <a:fillRect/>
          </a:stretch>
        </p:blipFill>
        <p:spPr>
          <a:xfrm>
            <a:off x="6656832" y="2194560"/>
            <a:ext cx="201168" cy="201168"/>
          </a:xfrm>
          <a:prstGeom prst="rect">
            <a:avLst/>
          </a:prstGeom>
        </p:spPr>
      </p:pic>
      <p:sp>
        <p:nvSpPr>
          <p:cNvPr id="21" name="Shape 13"/>
          <p:cNvSpPr/>
          <p:nvPr/>
        </p:nvSpPr>
        <p:spPr>
          <a:xfrm>
            <a:off x="690372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22" name="Shape 14"/>
          <p:cNvSpPr/>
          <p:nvPr/>
        </p:nvSpPr>
        <p:spPr>
          <a:xfrm>
            <a:off x="7470648" y="1325880"/>
            <a:ext cx="731520" cy="731520"/>
          </a:xfrm>
          <a:prstGeom prst="ellipse">
            <a:avLst/>
          </a:prstGeom>
          <a:solidFill>
            <a:srgbClr val="5B4BDB"/>
          </a:solidFill>
          <a:ln w="12700">
            <a:solidFill>
              <a:srgbClr val="5B4BDB"/>
            </a:solidFill>
            <a:prstDash val="solid"/>
          </a:ln>
        </p:spPr>
      </p:sp>
      <p:pic>
        <p:nvPicPr>
          <p:cNvPr id="23" name="Image 6" descr="preencoded.png">    </p:cNvPr>
          <p:cNvPicPr>
            <a:picLocks noChangeAspect="1"/>
          </p:cNvPicPr>
          <p:nvPr/>
        </p:nvPicPr>
        <p:blipFill>
          <a:blip r:embed="rId7"/>
          <a:stretch>
            <a:fillRect/>
          </a:stretch>
        </p:blipFill>
        <p:spPr>
          <a:xfrm>
            <a:off x="7653528" y="1508760"/>
            <a:ext cx="365760" cy="365760"/>
          </a:xfrm>
          <a:prstGeom prst="rect">
            <a:avLst/>
          </a:prstGeom>
        </p:spPr>
      </p:pic>
      <p:sp>
        <p:nvSpPr>
          <p:cNvPr id="24" name="Text 15"/>
          <p:cNvSpPr txBox="1"/>
          <p:nvPr/>
        </p:nvSpPr>
        <p:spPr>
          <a:xfrm>
            <a:off x="704088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4</a:t>
            </a:r>
            <a:endParaRPr lang="en-US" sz="1800" dirty="0"/>
          </a:p>
        </p:txBody>
      </p:sp>
      <p:sp>
        <p:nvSpPr>
          <p:cNvPr id="25" name="Text 16"/>
          <p:cNvSpPr txBox="1"/>
          <p:nvPr/>
        </p:nvSpPr>
        <p:spPr>
          <a:xfrm>
            <a:off x="704088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Published: GitHub Pages</a:t>
            </a:r>
            <a:endParaRPr lang="en-US" sz="1800" dirty="0"/>
          </a:p>
        </p:txBody>
      </p:sp>
      <p:sp>
        <p:nvSpPr>
          <p:cNvPr id="26" name="Shape 17"/>
          <p:cNvSpPr/>
          <p:nvPr/>
        </p:nvSpPr>
        <p:spPr>
          <a:xfrm>
            <a:off x="457200" y="3794760"/>
            <a:ext cx="8229600" cy="731520"/>
          </a:xfrm>
          <a:prstGeom prst="roundRect">
            <a:avLst>
              <a:gd name="adj" fmla="val 15000"/>
            </a:avLst>
          </a:prstGeom>
          <a:solidFill>
            <a:srgbClr val="0B1020"/>
          </a:solidFill>
          <a:ln w="12700">
            <a:solidFill>
              <a:srgbClr val="0B1020"/>
            </a:solidFill>
            <a:prstDash val="solid"/>
          </a:ln>
          <a:effectLst>
            <a:outerShdw sx="100000" sy="100000" kx="0" ky="0" algn="bl" rotWithShape="0" blurRad="76200" dist="25400" dir="5400000">
              <a:srgbClr val="000000">
                <a:alpha val="12000"/>
              </a:srgbClr>
            </a:outerShdw>
          </a:effectLst>
        </p:spPr>
      </p:sp>
      <p:pic>
        <p:nvPicPr>
          <p:cNvPr id="27" name="Image 7" descr="preencoded.png">    </p:cNvPr>
          <p:cNvPicPr>
            <a:picLocks noChangeAspect="1"/>
          </p:cNvPicPr>
          <p:nvPr/>
        </p:nvPicPr>
        <p:blipFill>
          <a:blip r:embed="rId8"/>
          <a:stretch>
            <a:fillRect/>
          </a:stretch>
        </p:blipFill>
        <p:spPr>
          <a:xfrm>
            <a:off x="731520" y="3959352"/>
            <a:ext cx="402336" cy="402336"/>
          </a:xfrm>
          <a:prstGeom prst="rect">
            <a:avLst/>
          </a:prstGeom>
        </p:spPr>
      </p:pic>
      <p:sp>
        <p:nvSpPr>
          <p:cNvPr id="28" name="Text 18"/>
          <p:cNvSpPr txBox="1"/>
          <p:nvPr/>
        </p:nvSpPr>
        <p:spPr>
          <a:xfrm>
            <a:off x="1325880" y="3794760"/>
            <a:ext cx="7132320" cy="73152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A person always decides</a:t>
            </a:r>
            <a:endParaRPr lang="en-US" sz="2000" dirty="0"/>
          </a:p>
        </p:txBody>
      </p:sp>
      <p:sp>
        <p:nvSpPr>
          <p:cNvPr id="29" name="Text 19"/>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What we verified</a:t>
            </a:r>
            <a:endParaRPr lang="en-US" sz="2800" dirty="0"/>
          </a:p>
        </p:txBody>
      </p:sp>
      <p:sp>
        <p:nvSpPr>
          <p:cNvPr id="3" name="Shape 1"/>
          <p:cNvSpPr/>
          <p:nvPr/>
        </p:nvSpPr>
        <p:spPr>
          <a:xfrm>
            <a:off x="457200" y="1097280"/>
            <a:ext cx="2560320" cy="2057400"/>
          </a:xfrm>
          <a:prstGeom prst="roundRect">
            <a:avLst>
              <a:gd name="adj" fmla="val 5333"/>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640080" y="1234440"/>
            <a:ext cx="2194560" cy="960120"/>
          </a:xfrm>
          <a:prstGeom prst="rect">
            <a:avLst/>
          </a:prstGeom>
          <a:noFill/>
          <a:ln/>
        </p:spPr>
        <p:txBody>
          <a:bodyPr wrap="square" lIns="0" tIns="0" rIns="0" bIns="0" rtlCol="0" anchor="ctr"/>
          <a:lstStyle/>
          <a:p>
            <a:pPr algn="ctr" indent="0" marL="0">
              <a:buNone/>
            </a:pPr>
            <a:r>
              <a:rPr lang="en-US" sz="5400" b="1" dirty="0">
                <a:solidFill>
                  <a:srgbClr val="5B4BDB"/>
                </a:solidFill>
                <a:latin typeface="Georgia" pitchFamily="34" charset="0"/>
                <a:ea typeface="Georgia" pitchFamily="34" charset="-122"/>
                <a:cs typeface="Georgia" pitchFamily="34" charset="-120"/>
              </a:rPr>
              <a:t>4</a:t>
            </a:r>
            <a:endParaRPr lang="en-US" sz="5400" dirty="0"/>
          </a:p>
        </p:txBody>
      </p:sp>
      <p:sp>
        <p:nvSpPr>
          <p:cNvPr id="5" name="Text 3"/>
          <p:cNvSpPr txBox="1"/>
          <p:nvPr/>
        </p:nvSpPr>
        <p:spPr>
          <a:xfrm>
            <a:off x="64008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different phones</a:t>
            </a:r>
            <a:endParaRPr lang="en-US" sz="1800" dirty="0"/>
          </a:p>
        </p:txBody>
      </p:sp>
      <p:sp>
        <p:nvSpPr>
          <p:cNvPr id="6" name="Shape 4"/>
          <p:cNvSpPr/>
          <p:nvPr/>
        </p:nvSpPr>
        <p:spPr>
          <a:xfrm>
            <a:off x="3291840" y="1097280"/>
            <a:ext cx="2560320" cy="2057400"/>
          </a:xfrm>
          <a:prstGeom prst="roundRect">
            <a:avLst>
              <a:gd name="adj" fmla="val 5333"/>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7" name="Text 5"/>
          <p:cNvSpPr txBox="1"/>
          <p:nvPr/>
        </p:nvSpPr>
        <p:spPr>
          <a:xfrm>
            <a:off x="3474720" y="1234440"/>
            <a:ext cx="2194560" cy="960120"/>
          </a:xfrm>
          <a:prstGeom prst="rect">
            <a:avLst/>
          </a:prstGeom>
          <a:noFill/>
          <a:ln/>
        </p:spPr>
        <p:txBody>
          <a:bodyPr wrap="square" lIns="0" tIns="0" rIns="0" bIns="0" rtlCol="0" anchor="ctr"/>
          <a:lstStyle/>
          <a:p>
            <a:pPr algn="ctr" indent="0" marL="0">
              <a:buNone/>
            </a:pPr>
            <a:r>
              <a:rPr lang="en-US" sz="4000" b="1" dirty="0">
                <a:solidFill>
                  <a:srgbClr val="0D9488"/>
                </a:solidFill>
                <a:latin typeface="Georgia" pitchFamily="34" charset="0"/>
                <a:ea typeface="Georgia" pitchFamily="34" charset="-122"/>
                <a:cs typeface="Georgia" pitchFamily="34" charset="-120"/>
              </a:rPr>
              <a:t>3 of 3</a:t>
            </a:r>
            <a:endParaRPr lang="en-US" sz="4000" dirty="0"/>
          </a:p>
        </p:txBody>
      </p:sp>
      <p:sp>
        <p:nvSpPr>
          <p:cNvPr id="8" name="Text 6"/>
          <p:cNvSpPr txBox="1"/>
          <p:nvPr/>
        </p:nvSpPr>
        <p:spPr>
          <a:xfrm>
            <a:off x="347472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colleagues: simple navigation</a:t>
            </a:r>
            <a:endParaRPr lang="en-US" sz="1800" dirty="0"/>
          </a:p>
        </p:txBody>
      </p:sp>
      <p:sp>
        <p:nvSpPr>
          <p:cNvPr id="9" name="Shape 7"/>
          <p:cNvSpPr/>
          <p:nvPr/>
        </p:nvSpPr>
        <p:spPr>
          <a:xfrm>
            <a:off x="6126480" y="1097280"/>
            <a:ext cx="2560320" cy="2057400"/>
          </a:xfrm>
          <a:prstGeom prst="roundRect">
            <a:avLst>
              <a:gd name="adj" fmla="val 5333"/>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6309360" y="1234440"/>
            <a:ext cx="2194560" cy="960120"/>
          </a:xfrm>
          <a:prstGeom prst="rect">
            <a:avLst/>
          </a:prstGeom>
          <a:noFill/>
          <a:ln/>
        </p:spPr>
        <p:txBody>
          <a:bodyPr wrap="square" lIns="0" tIns="0" rIns="0" bIns="0" rtlCol="0" anchor="ctr"/>
          <a:lstStyle/>
          <a:p>
            <a:pPr algn="ctr" indent="0" marL="0">
              <a:buNone/>
            </a:pPr>
            <a:r>
              <a:rPr lang="en-US" sz="5400" b="1" dirty="0">
                <a:solidFill>
                  <a:srgbClr val="5B4BDB"/>
                </a:solidFill>
                <a:latin typeface="Georgia" pitchFamily="34" charset="0"/>
                <a:ea typeface="Georgia" pitchFamily="34" charset="-122"/>
                <a:cs typeface="Georgia" pitchFamily="34" charset="-120"/>
              </a:rPr>
              <a:t>5</a:t>
            </a:r>
            <a:endParaRPr lang="en-US" sz="5400" dirty="0"/>
          </a:p>
        </p:txBody>
      </p:sp>
      <p:sp>
        <p:nvSpPr>
          <p:cNvPr id="11" name="Text 9"/>
          <p:cNvSpPr txBox="1"/>
          <p:nvPr/>
        </p:nvSpPr>
        <p:spPr>
          <a:xfrm>
            <a:off x="630936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reviewed versions</a:t>
            </a:r>
            <a:endParaRPr lang="en-US" sz="1800" dirty="0"/>
          </a:p>
        </p:txBody>
      </p:sp>
      <p:pic>
        <p:nvPicPr>
          <p:cNvPr id="12" name="Image 0" descr="preencoded.png">    </p:cNvPr>
          <p:cNvPicPr>
            <a:picLocks noChangeAspect="1"/>
          </p:cNvPicPr>
          <p:nvPr/>
        </p:nvPicPr>
        <p:blipFill>
          <a:blip r:embed="rId1"/>
          <a:stretch>
            <a:fillRect/>
          </a:stretch>
        </p:blipFill>
        <p:spPr>
          <a:xfrm>
            <a:off x="457200" y="3474720"/>
            <a:ext cx="365760" cy="365760"/>
          </a:xfrm>
          <a:prstGeom prst="rect">
            <a:avLst/>
          </a:prstGeom>
        </p:spPr>
      </p:pic>
      <p:sp>
        <p:nvSpPr>
          <p:cNvPr id="13" name="Text 10"/>
          <p:cNvSpPr txBox="1"/>
          <p:nvPr/>
        </p:nvSpPr>
        <p:spPr>
          <a:xfrm>
            <a:off x="960120" y="3429000"/>
            <a:ext cx="7680960" cy="457200"/>
          </a:xfrm>
          <a:prstGeom prst="rect">
            <a:avLst/>
          </a:prstGeom>
          <a:noFill/>
          <a:ln/>
        </p:spPr>
        <p:txBody>
          <a:bodyPr wrap="square" lIns="0" tIns="0" rIns="0" bIns="0" rtlCol="0" anchor="ctr"/>
          <a:lstStyle/>
          <a:p>
            <a:pPr indent="0" marL="0">
              <a:buNone/>
            </a:pPr>
            <a:r>
              <a:rPr lang="en-US" sz="1800" b="1" dirty="0">
                <a:solidFill>
                  <a:srgbClr val="0D9488"/>
                </a:solidFill>
                <a:latin typeface="Calibri" pitchFamily="34" charset="0"/>
                <a:ea typeface="Calibri" pitchFamily="34" charset="-122"/>
                <a:cs typeface="Calibri" pitchFamily="34" charset="-120"/>
              </a:rPr>
              <a:t>Dates match the approved syllabus</a:t>
            </a:r>
            <a:endParaRPr lang="en-US" sz="1800" dirty="0"/>
          </a:p>
        </p:txBody>
      </p:sp>
      <p:pic>
        <p:nvPicPr>
          <p:cNvPr id="14" name="Image 1" descr="preencoded.png">    </p:cNvPr>
          <p:cNvPicPr>
            <a:picLocks noChangeAspect="1"/>
          </p:cNvPicPr>
          <p:nvPr/>
        </p:nvPicPr>
        <p:blipFill>
          <a:blip r:embed="rId2"/>
          <a:stretch>
            <a:fillRect/>
          </a:stretch>
        </p:blipFill>
        <p:spPr>
          <a:xfrm>
            <a:off x="457200" y="4023360"/>
            <a:ext cx="365760" cy="365760"/>
          </a:xfrm>
          <a:prstGeom prst="rect">
            <a:avLst/>
          </a:prstGeom>
        </p:spPr>
      </p:pic>
      <p:sp>
        <p:nvSpPr>
          <p:cNvPr id="15" name="Text 11"/>
          <p:cNvSpPr txBox="1"/>
          <p:nvPr/>
        </p:nvSpPr>
        <p:spPr>
          <a:xfrm>
            <a:off x="960120" y="3977640"/>
            <a:ext cx="7680960" cy="457200"/>
          </a:xfrm>
          <a:prstGeom prst="rect">
            <a:avLst/>
          </a:prstGeom>
          <a:noFill/>
          <a:ln/>
        </p:spPr>
        <p:txBody>
          <a:bodyPr wrap="square" lIns="0" tIns="0" rIns="0" bIns="0" rtlCol="0" anchor="ctr"/>
          <a:lstStyle/>
          <a:p>
            <a:pPr indent="0" marL="0">
              <a:buNone/>
            </a:pPr>
            <a:r>
              <a:rPr lang="en-US" sz="1800" i="1" dirty="0">
                <a:solidFill>
                  <a:srgbClr val="6B7280"/>
                </a:solidFill>
                <a:latin typeface="Calibri" pitchFamily="34" charset="0"/>
                <a:ea typeface="Calibri" pitchFamily="34" charset="-122"/>
                <a:cs typeface="Calibri" pitchFamily="34" charset="-120"/>
              </a:rPr>
              <a:t>Pending: testing with students</a:t>
            </a:r>
            <a:endParaRPr lang="en-US" sz="1800" dirty="0"/>
          </a:p>
        </p:txBody>
      </p:sp>
      <p:sp>
        <p:nvSpPr>
          <p:cNvPr id="16" name="Text 12"/>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Limits and responsible use</a:t>
            </a:r>
            <a:endParaRPr lang="en-US" sz="2800" dirty="0"/>
          </a:p>
        </p:txBody>
      </p:sp>
      <p:sp>
        <p:nvSpPr>
          <p:cNvPr id="3" name="Shape 1"/>
          <p:cNvSpPr/>
          <p:nvPr/>
        </p:nvSpPr>
        <p:spPr>
          <a:xfrm>
            <a:off x="457200" y="1097280"/>
            <a:ext cx="8229600" cy="914400"/>
          </a:xfrm>
          <a:prstGeom prst="roundRect">
            <a:avLst>
              <a:gd name="adj" fmla="val 1200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685800" y="1234440"/>
            <a:ext cx="640080" cy="64008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845820" y="1394460"/>
            <a:ext cx="320040" cy="320040"/>
          </a:xfrm>
          <a:prstGeom prst="rect">
            <a:avLst/>
          </a:prstGeom>
        </p:spPr>
      </p:pic>
      <p:sp>
        <p:nvSpPr>
          <p:cNvPr id="6" name="Text 3"/>
          <p:cNvSpPr txBox="1"/>
          <p:nvPr/>
        </p:nvSpPr>
        <p:spPr>
          <a:xfrm>
            <a:off x="1554480" y="1097280"/>
            <a:ext cx="2194560" cy="91440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Does not replace</a:t>
            </a:r>
            <a:endParaRPr lang="en-US" sz="2000" dirty="0"/>
          </a:p>
        </p:txBody>
      </p:sp>
      <p:sp>
        <p:nvSpPr>
          <p:cNvPr id="7" name="Text 4"/>
          <p:cNvSpPr txBox="1"/>
          <p:nvPr/>
        </p:nvSpPr>
        <p:spPr>
          <a:xfrm>
            <a:off x="3840480" y="1097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Live classes or Moodle</a:t>
            </a:r>
            <a:endParaRPr lang="en-US" sz="2000" dirty="0"/>
          </a:p>
        </p:txBody>
      </p:sp>
      <p:sp>
        <p:nvSpPr>
          <p:cNvPr id="8" name="Shape 5"/>
          <p:cNvSpPr/>
          <p:nvPr/>
        </p:nvSpPr>
        <p:spPr>
          <a:xfrm>
            <a:off x="457200" y="2240280"/>
            <a:ext cx="8229600" cy="914400"/>
          </a:xfrm>
          <a:prstGeom prst="roundRect">
            <a:avLst>
              <a:gd name="adj" fmla="val 12000"/>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9" name="Shape 6"/>
          <p:cNvSpPr/>
          <p:nvPr/>
        </p:nvSpPr>
        <p:spPr>
          <a:xfrm>
            <a:off x="685800" y="2377440"/>
            <a:ext cx="640080" cy="64008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845820" y="2537460"/>
            <a:ext cx="320040" cy="320040"/>
          </a:xfrm>
          <a:prstGeom prst="rect">
            <a:avLst/>
          </a:prstGeom>
        </p:spPr>
      </p:pic>
      <p:sp>
        <p:nvSpPr>
          <p:cNvPr id="11" name="Text 7"/>
          <p:cNvSpPr txBox="1"/>
          <p:nvPr/>
        </p:nvSpPr>
        <p:spPr>
          <a:xfrm>
            <a:off x="1554480" y="2240280"/>
            <a:ext cx="2194560" cy="91440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Data</a:t>
            </a:r>
            <a:endParaRPr lang="en-US" sz="2000" dirty="0"/>
          </a:p>
        </p:txBody>
      </p:sp>
      <p:sp>
        <p:nvSpPr>
          <p:cNvPr id="12" name="Text 8"/>
          <p:cNvSpPr txBox="1"/>
          <p:nvPr/>
        </p:nvSpPr>
        <p:spPr>
          <a:xfrm>
            <a:off x="3840480" y="2240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No names or emails</a:t>
            </a:r>
            <a:endParaRPr lang="en-US" sz="2000" dirty="0"/>
          </a:p>
        </p:txBody>
      </p:sp>
      <p:sp>
        <p:nvSpPr>
          <p:cNvPr id="13" name="Shape 9"/>
          <p:cNvSpPr/>
          <p:nvPr/>
        </p:nvSpPr>
        <p:spPr>
          <a:xfrm>
            <a:off x="457200" y="3383280"/>
            <a:ext cx="8229600" cy="914400"/>
          </a:xfrm>
          <a:prstGeom prst="roundRect">
            <a:avLst>
              <a:gd name="adj" fmla="val 1200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4" name="Shape 10"/>
          <p:cNvSpPr/>
          <p:nvPr/>
        </p:nvSpPr>
        <p:spPr>
          <a:xfrm>
            <a:off x="685800" y="3520440"/>
            <a:ext cx="640080" cy="64008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845820" y="3680460"/>
            <a:ext cx="320040" cy="320040"/>
          </a:xfrm>
          <a:prstGeom prst="rect">
            <a:avLst/>
          </a:prstGeom>
        </p:spPr>
      </p:pic>
      <p:sp>
        <p:nvSpPr>
          <p:cNvPr id="16" name="Text 11"/>
          <p:cNvSpPr txBox="1"/>
          <p:nvPr/>
        </p:nvSpPr>
        <p:spPr>
          <a:xfrm>
            <a:off x="1554480" y="3383280"/>
            <a:ext cx="2194560" cy="91440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Next step</a:t>
            </a:r>
            <a:endParaRPr lang="en-US" sz="2000" dirty="0"/>
          </a:p>
        </p:txBody>
      </p:sp>
      <p:sp>
        <p:nvSpPr>
          <p:cNvPr id="17" name="Text 12"/>
          <p:cNvSpPr txBox="1"/>
          <p:nvPr/>
        </p:nvSpPr>
        <p:spPr>
          <a:xfrm>
            <a:off x="3840480" y="3383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Moodle and testing with students</a:t>
            </a:r>
            <a:endParaRPr lang="en-US" sz="2000" dirty="0"/>
          </a:p>
        </p:txBody>
      </p:sp>
      <p:sp>
        <p:nvSpPr>
          <p:cNvPr id="18" name="Text 1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Input: the student's home page</a:t>
            </a:r>
            <a:endParaRPr lang="en-US" sz="2800" dirty="0"/>
          </a:p>
        </p:txBody>
      </p:sp>
      <p:sp>
        <p:nvSpPr>
          <p:cNvPr id="3" name="Shape 1"/>
          <p:cNvSpPr/>
          <p:nvPr/>
        </p:nvSpPr>
        <p:spPr>
          <a:xfrm>
            <a:off x="1909815" y="905256"/>
            <a:ext cx="5324369"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7.png">    </p:cNvPr>
          <p:cNvPicPr>
            <a:picLocks noChangeAspect="1"/>
          </p:cNvPicPr>
          <p:nvPr/>
        </p:nvPicPr>
        <p:blipFill>
          <a:blip r:embed="rId1"/>
          <a:stretch>
            <a:fillRect/>
          </a:stretch>
        </p:blipFill>
        <p:spPr>
          <a:xfrm>
            <a:off x="1946391" y="941832"/>
            <a:ext cx="5251217"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Three main tasks from the home page</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Result: each reading with its week</a:t>
            </a:r>
            <a:endParaRPr lang="en-US" sz="2800" dirty="0"/>
          </a:p>
        </p:txBody>
      </p:sp>
      <p:sp>
        <p:nvSpPr>
          <p:cNvPr id="3" name="Shape 1"/>
          <p:cNvSpPr/>
          <p:nvPr/>
        </p:nvSpPr>
        <p:spPr>
          <a:xfrm>
            <a:off x="1720035" y="905256"/>
            <a:ext cx="5703931"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8.png">    </p:cNvPr>
          <p:cNvPicPr>
            <a:picLocks noChangeAspect="1"/>
          </p:cNvPicPr>
          <p:nvPr/>
        </p:nvPicPr>
        <p:blipFill>
          <a:blip r:embed="rId1"/>
          <a:stretch>
            <a:fillRect/>
          </a:stretch>
        </p:blipFill>
        <p:spPr>
          <a:xfrm>
            <a:off x="1756611" y="941832"/>
            <a:ext cx="5630779"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Week, summary, audio, reference and link</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Tracking: my tasks by week</a:t>
            </a:r>
            <a:endParaRPr lang="en-US" sz="2800" dirty="0"/>
          </a:p>
        </p:txBody>
      </p:sp>
      <p:sp>
        <p:nvSpPr>
          <p:cNvPr id="3" name="Shape 1"/>
          <p:cNvSpPr/>
          <p:nvPr/>
        </p:nvSpPr>
        <p:spPr>
          <a:xfrm>
            <a:off x="1759002" y="905256"/>
            <a:ext cx="5625996"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9.png">    </p:cNvPr>
          <p:cNvPicPr>
            <a:picLocks noChangeAspect="1"/>
          </p:cNvPicPr>
          <p:nvPr/>
        </p:nvPicPr>
        <p:blipFill>
          <a:blip r:embed="rId1"/>
          <a:stretch>
            <a:fillRect/>
          </a:stretch>
        </p:blipFill>
        <p:spPr>
          <a:xfrm>
            <a:off x="1795578" y="941832"/>
            <a:ext cx="5552844"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Checking a task does not submit it: submit in the virtual classroom</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02920"/>
            <a:ext cx="5669280" cy="118872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A syllabus for every week</a:t>
            </a:r>
            <a:endParaRPr lang="en-US" sz="3000" dirty="0"/>
          </a:p>
        </p:txBody>
      </p:sp>
      <p:pic>
        <p:nvPicPr>
          <p:cNvPr id="3" name="Image 0" descr="preencoded.png">    </p:cNvPr>
          <p:cNvPicPr>
            <a:picLocks noChangeAspect="1"/>
          </p:cNvPicPr>
          <p:nvPr/>
        </p:nvPicPr>
        <p:blipFill>
          <a:blip r:embed="rId1"/>
          <a:stretch>
            <a:fillRect/>
          </a:stretch>
        </p:blipFill>
        <p:spPr>
          <a:xfrm>
            <a:off x="457200" y="2057400"/>
            <a:ext cx="320040" cy="320040"/>
          </a:xfrm>
          <a:prstGeom prst="rect">
            <a:avLst/>
          </a:prstGeom>
        </p:spPr>
      </p:pic>
      <p:sp>
        <p:nvSpPr>
          <p:cNvPr id="4" name="Text 1">
            <a:hlinkClick r:id="rId2" tooltip=""/>
          </p:cNvPr>
          <p:cNvSpPr txBox="1"/>
          <p:nvPr/>
        </p:nvSpPr>
        <p:spPr>
          <a:xfrm>
            <a:off x="914400" y="2011680"/>
            <a:ext cx="5120640" cy="411480"/>
          </a:xfrm>
          <a:prstGeom prst="rect">
            <a:avLst/>
          </a:prstGeom>
          <a:noFill/>
          <a:ln/>
        </p:spPr>
        <p:txBody>
          <a:bodyPr wrap="square" lIns="0" tIns="0" rIns="0" bIns="0" rtlCol="0" anchor="ctr"/>
          <a:lstStyle/>
          <a:p>
            <a:pPr indent="0" marL="0">
              <a:buNone/>
            </a:pPr>
            <a:r>
              <a:rPr lang="en-US" sz="2000" b="1" u="sng" dirty="0">
                <a:solidFill>
                  <a:srgbClr val="FFC629"/>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darv1970.github.io/Silabo-V5</a:t>
            </a:r>
            <a:endParaRPr lang="en-US" sz="2000" dirty="0"/>
          </a:p>
        </p:txBody>
      </p:sp>
      <p:sp>
        <p:nvSpPr>
          <p:cNvPr id="5" name="Text 2"/>
          <p:cNvSpPr txBox="1"/>
          <p:nvPr/>
        </p:nvSpPr>
        <p:spPr>
          <a:xfrm>
            <a:off x="457200" y="2606040"/>
            <a:ext cx="5486400" cy="365760"/>
          </a:xfrm>
          <a:prstGeom prst="rect">
            <a:avLst/>
          </a:prstGeom>
          <a:noFill/>
          <a:ln/>
        </p:spPr>
        <p:txBody>
          <a:bodyPr wrap="square" lIns="0" tIns="0" rIns="0" bIns="0" rtlCol="0" anchor="t"/>
          <a:lstStyle/>
          <a:p>
            <a:pPr indent="0" marL="0">
              <a:buNone/>
            </a:pPr>
            <a:r>
              <a:rPr lang="en-US" sz="1800" dirty="0">
                <a:solidFill>
                  <a:srgbClr val="D6DAE6"/>
                </a:solidFill>
                <a:latin typeface="Calibri" pitchFamily="34" charset="0"/>
                <a:ea typeface="Calibri" pitchFamily="34" charset="-122"/>
                <a:cs typeface="Calibri" pitchFamily="34" charset="-120"/>
              </a:rPr>
              <a:t>Next step: Moodle and students</a:t>
            </a:r>
            <a:endParaRPr lang="en-US" sz="1800" dirty="0"/>
          </a:p>
        </p:txBody>
      </p:sp>
      <p:sp>
        <p:nvSpPr>
          <p:cNvPr id="6" name="Text 3"/>
          <p:cNvSpPr txBox="1"/>
          <p:nvPr/>
        </p:nvSpPr>
        <p:spPr>
          <a:xfrm>
            <a:off x="457200" y="3200400"/>
            <a:ext cx="5486400" cy="777240"/>
          </a:xfrm>
          <a:prstGeom prst="rect">
            <a:avLst/>
          </a:prstGeom>
          <a:noFill/>
          <a:ln/>
        </p:spPr>
        <p:txBody>
          <a:bodyPr wrap="square" lIns="0" tIns="0" rIns="0" bIns="0" rtlCol="0" anchor="t"/>
          <a:lstStyle/>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Daniel Rodríguez Villalba · UTE</a:t>
            </a:r>
            <a:endParaRPr lang="en-US" sz="1800" dirty="0"/>
          </a:p>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Juan Pablo Arrobo · UTPL</a:t>
            </a:r>
            <a:endParaRPr lang="en-US" sz="1800" dirty="0"/>
          </a:p>
        </p:txBody>
      </p:sp>
      <p:sp>
        <p:nvSpPr>
          <p:cNvPr id="7" name="Text 4"/>
          <p:cNvSpPr txBox="1"/>
          <p:nvPr/>
        </p:nvSpPr>
        <p:spPr>
          <a:xfrm>
            <a:off x="457200" y="4114800"/>
            <a:ext cx="3657600" cy="457200"/>
          </a:xfrm>
          <a:prstGeom prst="rect">
            <a:avLst/>
          </a:prstGeom>
          <a:noFill/>
          <a:ln/>
        </p:spPr>
        <p:txBody>
          <a:bodyPr wrap="square" lIns="0" tIns="0" rIns="0" bIns="0" rtlCol="0" anchor="ctr"/>
          <a:lstStyle/>
          <a:p>
            <a:pPr indent="0" marL="0">
              <a:buNone/>
            </a:pPr>
            <a:r>
              <a:rPr lang="en-US" sz="2400" i="1" dirty="0">
                <a:solidFill>
                  <a:srgbClr val="FFC629"/>
                </a:solidFill>
                <a:latin typeface="Georgia" pitchFamily="34" charset="0"/>
                <a:ea typeface="Georgia" pitchFamily="34" charset="-122"/>
                <a:cs typeface="Georgia" pitchFamily="34" charset="-120"/>
              </a:rPr>
              <a:t>Thank you</a:t>
            </a:r>
            <a:endParaRPr lang="en-US" sz="2400" dirty="0"/>
          </a:p>
        </p:txBody>
      </p:sp>
      <p:sp>
        <p:nvSpPr>
          <p:cNvPr id="8" name="Shape 5"/>
          <p:cNvSpPr/>
          <p:nvPr/>
        </p:nvSpPr>
        <p:spPr>
          <a:xfrm>
            <a:off x="6400800" y="1097280"/>
            <a:ext cx="2286000" cy="2286000"/>
          </a:xfrm>
          <a:prstGeom prst="roundRect">
            <a:avLst>
              <a:gd name="adj" fmla="val 4800"/>
            </a:avLst>
          </a:prstGeom>
          <a:solidFill>
            <a:srgbClr val="FFFFFF"/>
          </a:solidFill>
          <a:ln w="19050">
            <a:solidFill>
              <a:srgbClr val="FFC629"/>
            </a:solidFill>
            <a:prstDash val="solid"/>
          </a:ln>
        </p:spPr>
      </p:sp>
      <p:pic>
        <p:nvPicPr>
          <p:cNvPr id="9" name="Image 1" descr="qr.png">    </p:cNvPr>
          <p:cNvPicPr>
            <a:picLocks noChangeAspect="1"/>
          </p:cNvPicPr>
          <p:nvPr/>
        </p:nvPicPr>
        <p:blipFill>
          <a:blip r:embed="rId3"/>
          <a:stretch>
            <a:fillRect/>
          </a:stretch>
        </p:blipFill>
        <p:spPr>
          <a:xfrm>
            <a:off x="6537960" y="1234440"/>
            <a:ext cx="2011680" cy="2011680"/>
          </a:xfrm>
          <a:prstGeom prst="rect">
            <a:avLst/>
          </a:prstGeom>
        </p:spPr>
      </p:pic>
      <p:sp>
        <p:nvSpPr>
          <p:cNvPr id="10" name="Text 6"/>
          <p:cNvSpPr txBox="1"/>
          <p:nvPr/>
        </p:nvSpPr>
        <p:spPr>
          <a:xfrm>
            <a:off x="6400800" y="3520440"/>
            <a:ext cx="2286000" cy="365760"/>
          </a:xfrm>
          <a:prstGeom prst="rect">
            <a:avLst/>
          </a:prstGeom>
          <a:noFill/>
          <a:ln/>
        </p:spPr>
        <p:txBody>
          <a:bodyPr wrap="square" lIns="0" tIns="0" rIns="0" bIns="0" rtlCol="0" anchor="t"/>
          <a:lstStyle/>
          <a:p>
            <a:pPr algn="ctr" indent="0" marL="0">
              <a:buNone/>
            </a:pPr>
            <a:r>
              <a:rPr lang="en-US" sz="1400" dirty="0">
                <a:solidFill>
                  <a:srgbClr val="D6DAE6"/>
                </a:solidFill>
                <a:latin typeface="Calibri" pitchFamily="34" charset="0"/>
                <a:ea typeface="Calibri" pitchFamily="34" charset="-122"/>
                <a:cs typeface="Calibri" pitchFamily="34" charset="-120"/>
              </a:rPr>
              <a:t>Open the site</a:t>
            </a:r>
            <a:endParaRPr lang="en-US" sz="1400" dirty="0"/>
          </a:p>
        </p:txBody>
      </p:sp>
      <p:sp>
        <p:nvSpPr>
          <p:cNvPr id="11" name="Text 7"/>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9AA3B8"/>
                </a:solidFill>
              </a:rPr>
              <a:t>10 / 10</a:t>
            </a:r>
            <a:endParaRPr lang="en-US" sz="1000" dirty="0"/>
          </a:p>
        </p:txBody>
      </p:sp>
    </p:spTree>
  </p:cSld>
  <p:clrMapOvr>
    <a:masterClrMapping/>
  </p:clrMapOvr>
</p:sld>
</file>

<file path=ppt/theme/theme1.xml><?xml version="1.0" encoding="utf-8"?>
<a:theme xmlns:a="http://schemas.openxmlformats.org/drawingml/2006/main" name="Vibe Coding CEDIA 2026">
  <a:themeElements>
    <a:clrScheme name="Vibe Coding CEDIA 2026">
      <a:dk1>
        <a:srgbClr val="1F2937"/>
      </a:dk1>
      <a:lt1>
        <a:srgbClr val="FFFFFF"/>
      </a:lt1>
      <a:dk2>
        <a:srgbClr val="0B1020"/>
      </a:dk2>
      <a:lt2>
        <a:srgbClr val="F4F5F9"/>
      </a:lt2>
      <a:accent1>
        <a:srgbClr val="5B4BDB"/>
      </a:accent1>
      <a:accent2>
        <a:srgbClr val="0D9488"/>
      </a:accent2>
      <a:accent3>
        <a:srgbClr val="FFC629"/>
      </a:accent3>
      <a:accent4>
        <a:srgbClr val="EEECFB"/>
      </a:accent4>
      <a:accent5>
        <a:srgbClr val="E6F4F2"/>
      </a:accent5>
      <a:accent6>
        <a:srgbClr val="6B7280"/>
      </a:accent6>
      <a:hlink>
        <a:srgbClr val="5B4BDB"/>
      </a:hlink>
      <a:folHlink>
        <a:srgbClr val="0D9488"/>
      </a:folHlink>
    </a:clrScheme>
    <a:fontScheme name="Vibe Coding CEDIA 2026">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Syllabus · Final Project</dc:title>
  <dc:subject>PptxGenJS Presentation</dc:subject>
  <dc:creator>Daniel Rodríguez Villalba y Juan Pablo Arrobo</dc:creator>
  <cp:lastModifiedBy>Daniel Rodríguez Villalba y Juan Pablo Arrobo</cp:lastModifiedBy>
  <cp:revision>1</cp:revision>
  <dcterms:created xsi:type="dcterms:W3CDTF">2026-10-12T13:44:27Z</dcterms:created>
  <dcterms:modified xsi:type="dcterms:W3CDTF">2026-10-12T13:44:27Z</dcterms:modified>
</cp:coreProperties>
</file>